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05" r:id="rId1"/>
  </p:sldMasterIdLst>
  <p:notesMasterIdLst>
    <p:notesMasterId r:id="rId28"/>
  </p:notesMasterIdLst>
  <p:handoutMasterIdLst>
    <p:handoutMasterId r:id="rId29"/>
  </p:handoutMasterIdLst>
  <p:sldIdLst>
    <p:sldId id="709" r:id="rId2"/>
    <p:sldId id="711" r:id="rId3"/>
    <p:sldId id="399" r:id="rId4"/>
    <p:sldId id="400" r:id="rId5"/>
    <p:sldId id="712" r:id="rId6"/>
    <p:sldId id="593" r:id="rId7"/>
    <p:sldId id="592" r:id="rId8"/>
    <p:sldId id="714" r:id="rId9"/>
    <p:sldId id="549" r:id="rId10"/>
    <p:sldId id="550" r:id="rId11"/>
    <p:sldId id="718" r:id="rId12"/>
    <p:sldId id="551" r:id="rId13"/>
    <p:sldId id="719" r:id="rId14"/>
    <p:sldId id="598" r:id="rId15"/>
    <p:sldId id="600" r:id="rId16"/>
    <p:sldId id="552" r:id="rId17"/>
    <p:sldId id="715" r:id="rId18"/>
    <p:sldId id="594" r:id="rId19"/>
    <p:sldId id="532" r:id="rId20"/>
    <p:sldId id="595" r:id="rId21"/>
    <p:sldId id="533" r:id="rId22"/>
    <p:sldId id="534" r:id="rId23"/>
    <p:sldId id="536" r:id="rId24"/>
    <p:sldId id="397" r:id="rId25"/>
    <p:sldId id="720" r:id="rId26"/>
    <p:sldId id="717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F0E7"/>
    <a:srgbClr val="FBF9F9"/>
    <a:srgbClr val="F9F9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61"/>
    <p:restoredTop sz="95156"/>
  </p:normalViewPr>
  <p:slideViewPr>
    <p:cSldViewPr snapToGrid="0" snapToObjects="1">
      <p:cViewPr varScale="1">
        <p:scale>
          <a:sx n="86" d="100"/>
          <a:sy n="86" d="100"/>
        </p:scale>
        <p:origin x="248" y="600"/>
      </p:cViewPr>
      <p:guideLst>
        <p:guide orient="horz" pos="2184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 showGuides="1">
      <p:cViewPr varScale="1">
        <p:scale>
          <a:sx n="87" d="100"/>
          <a:sy n="87" d="100"/>
        </p:scale>
        <p:origin x="3904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vlos protopapas" userId="74894_tp_dropbox" providerId="OAuth2" clId="{CB897707-E1C6-2E49-883A-A7D170948B22}"/>
    <pc:docChg chg="custSel modSld">
      <pc:chgData name="pavlos protopapas" userId="74894_tp_dropbox" providerId="OAuth2" clId="{CB897707-E1C6-2E49-883A-A7D170948B22}" dt="2020-03-09T19:14:40.899" v="2" actId="7634"/>
      <pc:docMkLst>
        <pc:docMk/>
      </pc:docMkLst>
      <pc:sldChg chg="addSp">
        <pc:chgData name="pavlos protopapas" userId="74894_tp_dropbox" providerId="OAuth2" clId="{CB897707-E1C6-2E49-883A-A7D170948B22}" dt="2020-03-09T19:14:40.899" v="2" actId="7634"/>
        <pc:sldMkLst>
          <pc:docMk/>
          <pc:sldMk cId="986286866" sldId="397"/>
        </pc:sldMkLst>
        <pc:inkChg chg="add">
          <ac:chgData name="pavlos protopapas" userId="74894_tp_dropbox" providerId="OAuth2" clId="{CB897707-E1C6-2E49-883A-A7D170948B22}" dt="2020-03-09T19:14:40.899" v="2" actId="7634"/>
          <ac:inkMkLst>
            <pc:docMk/>
            <pc:sldMk cId="986286866" sldId="397"/>
            <ac:inkMk id="5" creationId="{CC730AB3-B71D-8347-A92E-3353D7EA6EC4}"/>
          </ac:inkMkLst>
        </pc:inkChg>
      </pc:sldChg>
      <pc:sldChg chg="addSp">
        <pc:chgData name="pavlos protopapas" userId="74894_tp_dropbox" providerId="OAuth2" clId="{CB897707-E1C6-2E49-883A-A7D170948B22}" dt="2020-03-09T17:44:30.585" v="1" actId="7634"/>
        <pc:sldMkLst>
          <pc:docMk/>
          <pc:sldMk cId="14934298" sldId="583"/>
        </pc:sldMkLst>
        <pc:inkChg chg="add">
          <ac:chgData name="pavlos protopapas" userId="74894_tp_dropbox" providerId="OAuth2" clId="{CB897707-E1C6-2E49-883A-A7D170948B22}" dt="2020-03-09T17:39:22.849" v="0" actId="7634"/>
          <ac:inkMkLst>
            <pc:docMk/>
            <pc:sldMk cId="14934298" sldId="583"/>
            <ac:inkMk id="4" creationId="{F47CF84A-BEC1-E146-AA9E-AD7D328781B8}"/>
          </ac:inkMkLst>
        </pc:inkChg>
        <pc:inkChg chg="add">
          <ac:chgData name="pavlos protopapas" userId="74894_tp_dropbox" providerId="OAuth2" clId="{CB897707-E1C6-2E49-883A-A7D170948B22}" dt="2020-03-09T17:44:30.585" v="1" actId="7634"/>
          <ac:inkMkLst>
            <pc:docMk/>
            <pc:sldMk cId="14934298" sldId="583"/>
            <ac:inkMk id="5" creationId="{152FDDAD-9582-6E4A-9BA4-33654082B7E7}"/>
          </ac:inkMkLst>
        </pc:ink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0EC6F2-2EAF-C64C-8236-83DAC2CFA33A}" type="datetimeFigureOut">
              <a:rPr lang="en-US" smtClean="0"/>
              <a:t>4/1/21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6D275A-E197-E04A-87F8-A780CDD23D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188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B916D4-D3FC-7E44-806B-AFE67B3FD2DF}" type="datetimeFigureOut">
              <a:rPr lang="en-US" smtClean="0"/>
              <a:t>4/1/21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887189-9274-814D-9CD5-CBA9E19E06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73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21081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29118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5359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we want to learn the essence: Zebra -&gt; stripes ,  Cow -&gt; big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7136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parametric</a:t>
            </a:r>
            <a:r>
              <a:rPr lang="en-US" dirty="0"/>
              <a:t> blending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5147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Content blending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2953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9957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6460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6597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7566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2321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More robust AE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7294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9938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To be robust (non sensitive) in small variations of the input data</a:t>
            </a:r>
            <a:endParaRPr lang="en-US" sz="1200" dirty="0">
              <a:latin typeface="Karla" charset="0"/>
              <a:ea typeface="Karla" charset="0"/>
              <a:cs typeface="Karla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Karla" charset="0"/>
                <a:ea typeface="Karla" charset="0"/>
                <a:cs typeface="Karla" charset="0"/>
              </a:rPr>
              <a:t>We can explicitly train our model in order for this to be the case by requiring that the </a:t>
            </a:r>
            <a:r>
              <a:rPr lang="en-US" sz="1200" i="1" dirty="0">
                <a:latin typeface="Karla" charset="0"/>
                <a:ea typeface="Karla" charset="0"/>
                <a:cs typeface="Karla" charset="0"/>
              </a:rPr>
              <a:t>derivative of the hidden layer activations are small</a:t>
            </a:r>
            <a:r>
              <a:rPr lang="en-US" sz="1200" dirty="0">
                <a:latin typeface="Karla" charset="0"/>
                <a:ea typeface="Karla" charset="0"/>
                <a:cs typeface="Karla" charset="0"/>
              </a:rPr>
              <a:t> with respect to the input.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4847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Karla" charset="0"/>
                <a:ea typeface="Karla" charset="0"/>
                <a:cs typeface="Karla" charset="0"/>
              </a:rPr>
              <a:t>We can explicitly train our model in order for this to be the case by requiring that the </a:t>
            </a:r>
            <a:r>
              <a:rPr lang="en-US" sz="1200" i="1" dirty="0">
                <a:latin typeface="Karla" charset="0"/>
                <a:ea typeface="Karla" charset="0"/>
                <a:cs typeface="Karla" charset="0"/>
              </a:rPr>
              <a:t>derivative of the hidden layer activations are small</a:t>
            </a:r>
            <a:r>
              <a:rPr lang="en-US" sz="1200" dirty="0">
                <a:latin typeface="Karla" charset="0"/>
                <a:ea typeface="Karla" charset="0"/>
                <a:cs typeface="Karla" charset="0"/>
              </a:rPr>
              <a:t> with respect to the input.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3096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694902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 sz="3400" b="0" i="0" baseline="0">
                <a:solidFill>
                  <a:srgbClr val="464646"/>
                </a:solidFill>
                <a:latin typeface="Karla" charset="0"/>
                <a:ea typeface="Karla" charset="0"/>
                <a:cs typeface="Karla" charset="0"/>
              </a:defRPr>
            </a:lvl1pPr>
          </a:lstStyle>
          <a:p>
            <a:r>
              <a:rPr lang="en-US"/>
              <a:t>Lecture #: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7E2330-536D-2343-85F2-147F226D6DA6}" type="datetime1">
              <a:rPr lang="en-US" smtClean="0"/>
              <a:t>4/1/21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81B7CCDB-6D39-0547-B7B3-C80E39D6513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082800" y="2958528"/>
            <a:ext cx="8026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Karla" charset="0"/>
                <a:ea typeface="Karla" charset="0"/>
                <a:cs typeface="Karla" charset="0"/>
              </a:rPr>
              <a:t>CS109B Data Science 2</a:t>
            </a:r>
            <a:endParaRPr lang="en-US" sz="2400" b="0" i="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pPr algn="ctr"/>
            <a:r>
              <a:rPr lang="en-US" sz="2400" b="0" i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2400" b="0" i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r>
              <a:rPr 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, Mark Glickman, </a:t>
            </a:r>
            <a:r>
              <a:rPr lang="en-US" sz="2400" b="0" i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Chris Tanner</a:t>
            </a:r>
            <a:endParaRPr lang="en-US" sz="2400" b="0" i="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grpSp>
        <p:nvGrpSpPr>
          <p:cNvPr id="12" name="Group 11"/>
          <p:cNvGrpSpPr>
            <a:grpSpLocks noChangeAspect="1"/>
          </p:cNvGrpSpPr>
          <p:nvPr/>
        </p:nvGrpSpPr>
        <p:grpSpPr>
          <a:xfrm>
            <a:off x="4475134" y="4428549"/>
            <a:ext cx="3154320" cy="1764795"/>
            <a:chOff x="3383860" y="4092499"/>
            <a:chExt cx="1774304" cy="1102997"/>
          </a:xfrm>
        </p:grpSpPr>
        <p:pic>
          <p:nvPicPr>
            <p:cNvPr id="13" name="Picture 12" descr="iacs.png"/>
            <p:cNvPicPr>
              <a:picLocks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3860" y="4092501"/>
              <a:ext cx="874886" cy="1102995"/>
            </a:xfrm>
            <a:prstGeom prst="rect">
              <a:avLst/>
            </a:prstGeom>
          </p:spPr>
        </p:pic>
        <p:pic>
          <p:nvPicPr>
            <p:cNvPr id="14" name="Picture 13" descr="harvard.png"/>
            <p:cNvPicPr>
              <a:picLocks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3769" y="4092499"/>
              <a:ext cx="874395" cy="1102995"/>
            </a:xfrm>
            <a:prstGeom prst="rect">
              <a:avLst/>
            </a:prstGeom>
          </p:spPr>
        </p:pic>
      </p:grpSp>
    </p:spTree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182" indent="0">
              <a:buNone/>
              <a:defRPr sz="2800"/>
            </a:lvl2pPr>
            <a:lvl3pPr marL="914364" indent="0">
              <a:buNone/>
              <a:defRPr sz="2400"/>
            </a:lvl3pPr>
            <a:lvl4pPr marL="1371545" indent="0">
              <a:buNone/>
              <a:defRPr sz="2000"/>
            </a:lvl4pPr>
            <a:lvl5pPr marL="1828727" indent="0">
              <a:buNone/>
              <a:defRPr sz="2000"/>
            </a:lvl5pPr>
            <a:lvl6pPr marL="2285909" indent="0">
              <a:buNone/>
              <a:defRPr sz="2000"/>
            </a:lvl6pPr>
            <a:lvl7pPr marL="2743091" indent="0">
              <a:buNone/>
              <a:defRPr sz="2000"/>
            </a:lvl7pPr>
            <a:lvl8pPr marL="3200272" indent="0">
              <a:buNone/>
              <a:defRPr sz="2000"/>
            </a:lvl8pPr>
            <a:lvl9pPr marL="3657454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82" indent="0">
              <a:buNone/>
              <a:defRPr sz="1200"/>
            </a:lvl2pPr>
            <a:lvl3pPr marL="914364" indent="0">
              <a:buNone/>
              <a:defRPr sz="1000"/>
            </a:lvl3pPr>
            <a:lvl4pPr marL="1371545" indent="0">
              <a:buNone/>
              <a:defRPr sz="900"/>
            </a:lvl4pPr>
            <a:lvl5pPr marL="1828727" indent="0">
              <a:buNone/>
              <a:defRPr sz="900"/>
            </a:lvl5pPr>
            <a:lvl6pPr marL="2285909" indent="0">
              <a:buNone/>
              <a:defRPr sz="900"/>
            </a:lvl6pPr>
            <a:lvl7pPr marL="2743091" indent="0">
              <a:buNone/>
              <a:defRPr sz="900"/>
            </a:lvl7pPr>
            <a:lvl8pPr marL="3200272" indent="0">
              <a:buNone/>
              <a:defRPr sz="900"/>
            </a:lvl8pPr>
            <a:lvl9pPr marL="3657454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4F018-911F-9A46-BB1C-BC3CAB65BADF}" type="datetime1">
              <a:rPr lang="en-US" smtClean="0"/>
              <a:t>4/1/21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596482"/>
            <a:ext cx="10972800" cy="211114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C97AD-AFC0-554F-94A1-5BEEF625382B}" type="datetime1">
              <a:rPr lang="en-US" smtClean="0"/>
              <a:t>4/1/21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0DBF8-E6AF-4747-BA3A-7DD781293A0D}" type="datetime1">
              <a:rPr lang="en-US" smtClean="0"/>
              <a:t>4/1/21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Only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2951" y="357487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70258" y="6331054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81B7CCDB-6D39-0547-B7B3-C80E39D6513A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9" name="Group 8"/>
          <p:cNvGrpSpPr>
            <a:grpSpLocks/>
          </p:cNvGrpSpPr>
          <p:nvPr/>
        </p:nvGrpSpPr>
        <p:grpSpPr>
          <a:xfrm>
            <a:off x="667462" y="6153741"/>
            <a:ext cx="812363" cy="461756"/>
            <a:chOff x="8442646" y="6356350"/>
            <a:chExt cx="482609" cy="274320"/>
          </a:xfrm>
        </p:grpSpPr>
        <p:pic>
          <p:nvPicPr>
            <p:cNvPr id="7" name="Picture 6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8" name="Picture 7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sp>
        <p:nvSpPr>
          <p:cNvPr id="12" name="TextBox 11"/>
          <p:cNvSpPr txBox="1"/>
          <p:nvPr userDrawn="1"/>
        </p:nvSpPr>
        <p:spPr>
          <a:xfrm>
            <a:off x="4170938" y="6337706"/>
            <a:ext cx="24865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CS109B, </a:t>
            </a:r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, Glickman, Tanner</a:t>
            </a:r>
          </a:p>
        </p:txBody>
      </p:sp>
    </p:spTree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>
                <a:solidFill>
                  <a:srgbClr val="46464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81B7CCDB-6D39-0547-B7B3-C80E39D6513A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7" name="Picture 6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8" name="Picture 7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cxnSp>
        <p:nvCxnSpPr>
          <p:cNvPr id="10" name="Straight Connector 9"/>
          <p:cNvCxnSpPr/>
          <p:nvPr/>
        </p:nvCxnSpPr>
        <p:spPr>
          <a:xfrm>
            <a:off x="0" y="789856"/>
            <a:ext cx="12192000" cy="0"/>
          </a:xfrm>
          <a:prstGeom prst="line">
            <a:avLst/>
          </a:prstGeom>
          <a:ln w="9525" cmpd="sng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257800" y="6400800"/>
            <a:ext cx="24865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CS109B, Protopapas, Glickman, Tanner</a:t>
            </a:r>
          </a:p>
        </p:txBody>
      </p:sp>
    </p:spTree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ly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2951" y="357487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81B7CCDB-6D39-0547-B7B3-C80E39D6513A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0" name="Group 9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1" name="Picture 10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3" name="Picture 12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sp>
        <p:nvSpPr>
          <p:cNvPr id="8" name="TextBox 7"/>
          <p:cNvSpPr txBox="1"/>
          <p:nvPr/>
        </p:nvSpPr>
        <p:spPr>
          <a:xfrm>
            <a:off x="5257800" y="6400800"/>
            <a:ext cx="24865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CS109B, </a:t>
            </a:r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, Glickman, Tanner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10363746" y="6111765"/>
            <a:ext cx="1013419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25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825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825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825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82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6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4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2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09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27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4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A13833A1-46C9-FB45-812F-A8AC7B5136EB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9" name="Picture 8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0" name="Picture 9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sp>
        <p:nvSpPr>
          <p:cNvPr id="11" name="TextBox 10"/>
          <p:cNvSpPr txBox="1"/>
          <p:nvPr/>
        </p:nvSpPr>
        <p:spPr>
          <a:xfrm>
            <a:off x="5257800" y="6400800"/>
            <a:ext cx="24865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CS109B, </a:t>
            </a:r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, Glickman, Tanner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A13833A1-46C9-FB45-812F-A8AC7B5136EB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0109057" y="6109785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 Protopapas</a:t>
            </a:r>
          </a:p>
        </p:txBody>
      </p:sp>
      <p:grpSp>
        <p:nvGrpSpPr>
          <p:cNvPr id="13" name="Group 12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4" name="Picture 13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5" name="Picture 14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grpSp>
        <p:nvGrpSpPr>
          <p:cNvPr id="12" name="Group 11"/>
          <p:cNvGrpSpPr>
            <a:grpSpLocks/>
          </p:cNvGrpSpPr>
          <p:nvPr userDrawn="1"/>
        </p:nvGrpSpPr>
        <p:grpSpPr>
          <a:xfrm>
            <a:off x="667462" y="6153741"/>
            <a:ext cx="812363" cy="461756"/>
            <a:chOff x="8442646" y="6356350"/>
            <a:chExt cx="482609" cy="274320"/>
          </a:xfrm>
        </p:grpSpPr>
        <p:pic>
          <p:nvPicPr>
            <p:cNvPr id="16" name="Picture 15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7" name="Picture 16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5058" y="6153741"/>
            <a:ext cx="475488" cy="475488"/>
          </a:xfrm>
          <a:prstGeom prst="rect">
            <a:avLst/>
          </a:prstGeom>
        </p:spPr>
      </p:pic>
      <p:sp>
        <p:nvSpPr>
          <p:cNvPr id="19" name="TextBox 18"/>
          <p:cNvSpPr txBox="1"/>
          <p:nvPr userDrawn="1"/>
        </p:nvSpPr>
        <p:spPr>
          <a:xfrm>
            <a:off x="10363746" y="6111765"/>
            <a:ext cx="1013419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25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825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825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825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4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4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1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0" y="1535114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4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1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0" y="2174875"/>
            <a:ext cx="5389033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A13833A1-46C9-FB45-812F-A8AC7B5136EB}" type="slidenum">
              <a:rPr lang="en-US" smtClean="0"/>
              <a:t>‹#›</a:t>
            </a:fld>
            <a:endParaRPr lang="en-US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6" name="Picture 15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7" name="Picture 16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grpSp>
        <p:nvGrpSpPr>
          <p:cNvPr id="12" name="Group 11"/>
          <p:cNvGrpSpPr>
            <a:grpSpLocks/>
          </p:cNvGrpSpPr>
          <p:nvPr userDrawn="1"/>
        </p:nvGrpSpPr>
        <p:grpSpPr>
          <a:xfrm>
            <a:off x="667462" y="6153741"/>
            <a:ext cx="812363" cy="461756"/>
            <a:chOff x="8442646" y="6356350"/>
            <a:chExt cx="482609" cy="274320"/>
          </a:xfrm>
        </p:grpSpPr>
        <p:pic>
          <p:nvPicPr>
            <p:cNvPr id="13" name="Picture 12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4" name="Picture 13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5058" y="6153741"/>
            <a:ext cx="475488" cy="475488"/>
          </a:xfrm>
          <a:prstGeom prst="rect">
            <a:avLst/>
          </a:prstGeom>
        </p:spPr>
      </p:pic>
      <p:sp>
        <p:nvSpPr>
          <p:cNvPr id="19" name="TextBox 18"/>
          <p:cNvSpPr txBox="1"/>
          <p:nvPr userDrawn="1"/>
        </p:nvSpPr>
        <p:spPr>
          <a:xfrm>
            <a:off x="10363746" y="6111765"/>
            <a:ext cx="1013419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25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825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825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825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9958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A13833A1-46C9-FB45-812F-A8AC7B5136EB}" type="slidenum">
              <a:rPr lang="en-US" smtClean="0"/>
              <a:t>‹#›</a:t>
            </a:fld>
            <a:endParaRPr lang="en-US"/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2" name="Picture 11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3" name="Picture 12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sp>
        <p:nvSpPr>
          <p:cNvPr id="8" name="TextBox 7"/>
          <p:cNvSpPr txBox="1"/>
          <p:nvPr/>
        </p:nvSpPr>
        <p:spPr>
          <a:xfrm>
            <a:off x="5257800" y="6400800"/>
            <a:ext cx="24865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CS109B, </a:t>
            </a:r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, Glickman, Tanner</a:t>
            </a:r>
          </a:p>
        </p:txBody>
      </p:sp>
      <p:grpSp>
        <p:nvGrpSpPr>
          <p:cNvPr id="9" name="Group 8"/>
          <p:cNvGrpSpPr>
            <a:grpSpLocks/>
          </p:cNvGrpSpPr>
          <p:nvPr userDrawn="1"/>
        </p:nvGrpSpPr>
        <p:grpSpPr>
          <a:xfrm>
            <a:off x="667462" y="6153741"/>
            <a:ext cx="812363" cy="461756"/>
            <a:chOff x="8442646" y="6356350"/>
            <a:chExt cx="482609" cy="274320"/>
          </a:xfrm>
        </p:grpSpPr>
        <p:pic>
          <p:nvPicPr>
            <p:cNvPr id="10" name="Picture 9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4" name="Picture 13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sp>
        <p:nvSpPr>
          <p:cNvPr id="15" name="TextBox 14"/>
          <p:cNvSpPr txBox="1"/>
          <p:nvPr userDrawn="1"/>
        </p:nvSpPr>
        <p:spPr>
          <a:xfrm>
            <a:off x="10363746" y="6111765"/>
            <a:ext cx="1013419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25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825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825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825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A13833A1-46C9-FB45-812F-A8AC7B5136EB}" type="slidenum">
              <a:rPr lang="en-US" smtClean="0"/>
              <a:t>‹#›</a:t>
            </a:fld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0" name="Picture 9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1" name="Picture 10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sp>
        <p:nvSpPr>
          <p:cNvPr id="7" name="TextBox 6"/>
          <p:cNvSpPr txBox="1"/>
          <p:nvPr/>
        </p:nvSpPr>
        <p:spPr>
          <a:xfrm>
            <a:off x="5257800" y="6400800"/>
            <a:ext cx="24865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CS109B, </a:t>
            </a:r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, Glickman, Tanner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1"/>
            <a:ext cx="4011084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82" indent="0">
              <a:buNone/>
              <a:defRPr sz="1200"/>
            </a:lvl2pPr>
            <a:lvl3pPr marL="914364" indent="0">
              <a:buNone/>
              <a:defRPr sz="1000"/>
            </a:lvl3pPr>
            <a:lvl4pPr marL="1371545" indent="0">
              <a:buNone/>
              <a:defRPr sz="900"/>
            </a:lvl4pPr>
            <a:lvl5pPr marL="1828727" indent="0">
              <a:buNone/>
              <a:defRPr sz="900"/>
            </a:lvl5pPr>
            <a:lvl6pPr marL="2285909" indent="0">
              <a:buNone/>
              <a:defRPr sz="900"/>
            </a:lvl6pPr>
            <a:lvl7pPr marL="2743091" indent="0">
              <a:buNone/>
              <a:defRPr sz="900"/>
            </a:lvl7pPr>
            <a:lvl8pPr marL="3200272" indent="0">
              <a:buNone/>
              <a:defRPr sz="900"/>
            </a:lvl8pPr>
            <a:lvl9pPr marL="3657454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128504-1A5F-2146-A8AA-B5332E0A90B3}" type="datetime1">
              <a:rPr lang="en-US" smtClean="0"/>
              <a:t>4/1/21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7E2330-536D-2343-85F2-147F226D6DA6}" type="datetime1">
              <a:rPr lang="en-US" smtClean="0"/>
              <a:t>4/1/21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B7CCDB-6D39-0547-B7B3-C80E39D651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6408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6" r:id="rId1"/>
    <p:sldLayoutId id="2147483907" r:id="rId2"/>
    <p:sldLayoutId id="2147483908" r:id="rId3"/>
    <p:sldLayoutId id="2147483909" r:id="rId4"/>
    <p:sldLayoutId id="2147483910" r:id="rId5"/>
    <p:sldLayoutId id="2147483911" r:id="rId6"/>
    <p:sldLayoutId id="2147483912" r:id="rId7"/>
    <p:sldLayoutId id="2147483913" r:id="rId8"/>
    <p:sldLayoutId id="2147483914" r:id="rId9"/>
    <p:sldLayoutId id="2147483915" r:id="rId10"/>
    <p:sldLayoutId id="2147483916" r:id="rId11"/>
    <p:sldLayoutId id="2147483917" r:id="rId12"/>
    <p:sldLayoutId id="2147483878" r:id="rId13"/>
  </p:sldLayoutIdLst>
  <p:hf hdr="0" ftr="0" dt="0"/>
  <p:txStyles>
    <p:titleStyle>
      <a:lvl1pPr algn="ctr" defTabSz="457182" rtl="0" eaLnBrk="1" latinLnBrk="0" hangingPunct="1">
        <a:spcBef>
          <a:spcPct val="0"/>
        </a:spcBef>
        <a:buNone/>
        <a:defRPr sz="3200" kern="1200" baseline="0">
          <a:solidFill>
            <a:schemeClr val="tx1"/>
          </a:solidFill>
          <a:latin typeface="Karla"/>
          <a:ea typeface="+mj-ea"/>
          <a:cs typeface="Karla"/>
        </a:defRPr>
      </a:lvl1pPr>
    </p:titleStyle>
    <p:bodyStyle>
      <a:lvl1pPr marL="342887" indent="-342887" algn="l" defTabSz="457182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20" indent="-285738" algn="l" defTabSz="457182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54" indent="-228590" algn="l" defTabSz="457182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36" indent="-228590" algn="l" defTabSz="457182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17" indent="-228590" algn="l" defTabSz="457182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99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4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1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99D5D0C-1C1F-0448-9F8E-8CF2D4C23D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1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FF0E35F-371E-7B4C-9AA9-F169457D754C}"/>
              </a:ext>
            </a:extLst>
          </p:cNvPr>
          <p:cNvSpPr txBox="1"/>
          <p:nvPr/>
        </p:nvSpPr>
        <p:spPr>
          <a:xfrm>
            <a:off x="3342310" y="2650601"/>
            <a:ext cx="530786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Autoencoders Part B</a:t>
            </a:r>
          </a:p>
        </p:txBody>
      </p:sp>
    </p:spTree>
    <p:extLst>
      <p:ext uri="{BB962C8B-B14F-4D97-AF65-F5344CB8AC3E}">
        <p14:creationId xmlns:p14="http://schemas.microsoft.com/office/powerpoint/2010/main" val="5856957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Sparse Autoencoders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61964" y="1177759"/>
                <a:ext cx="11259525" cy="4934805"/>
              </a:xfrm>
            </p:spPr>
            <p:txBody>
              <a:bodyPr/>
              <a:lstStyle/>
              <a:p>
                <a:pPr fontAlgn="base">
                  <a:spcAft>
                    <a:spcPts val="1200"/>
                  </a:spcAft>
                </a:pPr>
                <a:r>
                  <a:rPr lang="en-US" sz="2400" dirty="0"/>
                  <a:t>This trade-off requires the model to learn only the variations in the data required to reconstruct the input. Avoid holding on to redundancies within the input. </a:t>
                </a:r>
              </a:p>
              <a:p>
                <a:pPr fontAlgn="base">
                  <a:spcAft>
                    <a:spcPts val="1200"/>
                  </a:spcAft>
                </a:pPr>
                <a:r>
                  <a:rPr lang="en-US" sz="2400" b="1" dirty="0"/>
                  <a:t>Question</a:t>
                </a:r>
                <a:r>
                  <a:rPr lang="en-US" sz="2400" dirty="0"/>
                  <a:t>: How to achieve this?</a:t>
                </a:r>
              </a:p>
              <a:p>
                <a:pPr fontAlgn="base">
                  <a:spcAft>
                    <a:spcPts val="1200"/>
                  </a:spcAft>
                </a:pPr>
                <a:r>
                  <a:rPr lang="el-GR" sz="2400" dirty="0">
                    <a:solidFill>
                      <a:schemeClr val="accent1">
                        <a:lumMod val="50000"/>
                      </a:schemeClr>
                    </a:solidFill>
                  </a:rPr>
                  <a:t>Α</a:t>
                </a:r>
                <a:r>
                  <a:rPr lang="en-US" sz="2400" dirty="0">
                    <a:solidFill>
                      <a:schemeClr val="accent1">
                        <a:lumMod val="50000"/>
                      </a:schemeClr>
                    </a:solidFill>
                  </a:rPr>
                  <a:t>dd a second loss term that encourages low-dimensional latent space (</a:t>
                </a:r>
                <a:r>
                  <a:rPr lang="en-US" sz="2400" b="1" dirty="0">
                    <a:solidFill>
                      <a:schemeClr val="accent1">
                        <a:lumMod val="50000"/>
                      </a:schemeClr>
                    </a:solidFill>
                  </a:rPr>
                  <a:t>sparsity penalty</a:t>
                </a:r>
                <a:r>
                  <a:rPr lang="en-US" sz="2400" dirty="0">
                    <a:solidFill>
                      <a:schemeClr val="accent1">
                        <a:lumMod val="50000"/>
                      </a:schemeClr>
                    </a:solidFill>
                  </a:rPr>
                  <a:t>). </a:t>
                </a:r>
                <a:br>
                  <a:rPr lang="en-US" sz="2400" dirty="0">
                    <a:solidFill>
                      <a:schemeClr val="accent1">
                        <a:lumMod val="50000"/>
                      </a:schemeClr>
                    </a:solidFill>
                  </a:rPr>
                </a:br>
                <a:br>
                  <a:rPr lang="en-US" sz="2400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ℒ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charset="0"/>
                        </a:rPr>
                        <m:t>Ω</m:t>
                      </m:r>
                      <m:r>
                        <a:rPr lang="en-US" b="0" i="1" smtClean="0">
                          <a:latin typeface="Cambria Math" charset="0"/>
                        </a:rPr>
                        <m:t>(</m:t>
                      </m:r>
                      <m:r>
                        <a:rPr lang="en-US" b="0" i="1" smtClean="0">
                          <a:latin typeface="Cambria Math" charset="0"/>
                        </a:rPr>
                        <m:t>𝑧</m:t>
                      </m:r>
                      <m:r>
                        <a:rPr lang="en-US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>
                  <a:spcAft>
                    <a:spcPts val="1200"/>
                  </a:spcAft>
                </a:pPr>
                <a:r>
                  <a:rPr lang="en-US" sz="2400" dirty="0">
                    <a:solidFill>
                      <a:srgbClr val="C00000"/>
                    </a:solidFill>
                  </a:rPr>
                  <a:t>Regularization on the output of encoder (latent space), not on network parameters.</a:t>
                </a:r>
                <a:br>
                  <a:rPr lang="en-US" sz="2400" dirty="0">
                    <a:solidFill>
                      <a:srgbClr val="C00000"/>
                    </a:solidFill>
                  </a:rPr>
                </a:br>
                <a:endParaRPr lang="en-US" sz="2400" dirty="0">
                  <a:solidFill>
                    <a:srgbClr val="C00000"/>
                  </a:solidFill>
                </a:endParaRPr>
              </a:p>
              <a:p>
                <a:pPr>
                  <a:spcAft>
                    <a:spcPts val="1200"/>
                  </a:spcAft>
                </a:pPr>
                <a:r>
                  <a:rPr lang="en-US" sz="2400" dirty="0">
                    <a:solidFill>
                      <a:schemeClr val="accent1">
                        <a:lumMod val="50000"/>
                      </a:schemeClr>
                    </a:solidFill>
                  </a:rPr>
                  <a:t>The first term encourages our model to be sensitive to the inputs (reconstruction loss) and a second term discourages memorization/overfitting (regularization).</a:t>
                </a:r>
              </a:p>
              <a:p>
                <a:pPr>
                  <a:spcAft>
                    <a:spcPts val="1200"/>
                  </a:spcAft>
                </a:pPr>
                <a:endPara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61964" y="1177759"/>
                <a:ext cx="11259525" cy="4934805"/>
              </a:xfrm>
              <a:blipFill>
                <a:blip r:embed="rId3"/>
                <a:stretch>
                  <a:fillRect l="-902" t="-1026" r="-3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>
            <a:extLst>
              <a:ext uri="{FF2B5EF4-FFF2-40B4-BE49-F238E27FC236}">
                <a16:creationId xmlns:a16="http://schemas.microsoft.com/office/drawing/2014/main" id="{EC4A63A5-43E5-7646-A025-BD2857B0CE32}"/>
              </a:ext>
            </a:extLst>
          </p:cNvPr>
          <p:cNvSpPr/>
          <p:nvPr/>
        </p:nvSpPr>
        <p:spPr>
          <a:xfrm>
            <a:off x="6522720" y="3328416"/>
            <a:ext cx="963168" cy="743712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709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Sparse Autoencoders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61964" y="1177759"/>
                <a:ext cx="11259525" cy="4934805"/>
              </a:xfrm>
            </p:spPr>
            <p:txBody>
              <a:bodyPr/>
              <a:lstStyle/>
              <a:p>
                <a:pPr fontAlgn="base">
                  <a:spcAft>
                    <a:spcPts val="1200"/>
                  </a:spcAft>
                </a:pPr>
                <a:r>
                  <a:rPr lang="en-US" sz="2400" dirty="0"/>
                  <a:t>This trade-off requires the model to maintain only the variations in the data required to reconstruct the input without holding on to redundancies within the input. </a:t>
                </a:r>
              </a:p>
              <a:p>
                <a:pPr fontAlgn="base">
                  <a:spcAft>
                    <a:spcPts val="1200"/>
                  </a:spcAft>
                </a:pPr>
                <a:r>
                  <a:rPr lang="en-US" sz="2400" b="1" dirty="0"/>
                  <a:t>Question</a:t>
                </a:r>
                <a:r>
                  <a:rPr lang="en-US" sz="2400" dirty="0"/>
                  <a:t>: How to achieve this?</a:t>
                </a:r>
              </a:p>
              <a:p>
                <a:pPr fontAlgn="base">
                  <a:spcAft>
                    <a:spcPts val="1200"/>
                  </a:spcAft>
                </a:pPr>
                <a:r>
                  <a:rPr lang="en-US" sz="2400" dirty="0">
                    <a:solidFill>
                      <a:schemeClr val="accent1">
                        <a:lumMod val="50000"/>
                      </a:schemeClr>
                    </a:solidFill>
                  </a:rPr>
                  <a:t>For most cases, this involves constructing a loss function where one term encourages our model to be sensitive to the inputs (i.e. reconstruction loss 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charset="0"/>
                      </a:rPr>
                      <m:t>ℒ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𝑥</m:t>
                        </m:r>
                        <m:r>
                          <a:rPr lang="en-US" sz="2400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̂"/>
                            <m:ctrlPr>
                              <a:rPr lang="en-US" sz="2400" b="0" i="1" smtClean="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</m:oMath>
                </a14:m>
                <a:r>
                  <a:rPr lang="en-US" sz="2400" dirty="0">
                    <a:solidFill>
                      <a:schemeClr val="accent1">
                        <a:lumMod val="50000"/>
                      </a:schemeClr>
                    </a:solidFill>
                  </a:rPr>
                  <a:t>) and a second term discourages memorization/overfitting (i.e. regularization).</a:t>
                </a:r>
              </a:p>
              <a:p>
                <a:pPr marL="754063" algn="just" fontAlgn="base">
                  <a:spcAft>
                    <a:spcPts val="1200"/>
                  </a:spcAft>
                </a:pPr>
                <a:br>
                  <a:rPr lang="en-US" sz="2400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ℒ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charset="0"/>
                        </a:rPr>
                        <m:t>Ω</m:t>
                      </m:r>
                      <m:r>
                        <a:rPr lang="en-US" b="0" i="1" smtClean="0">
                          <a:latin typeface="Cambria Math" charset="0"/>
                        </a:rPr>
                        <m:t>(</m:t>
                      </m:r>
                      <m:r>
                        <a:rPr lang="en-US" b="0" i="1" smtClean="0">
                          <a:latin typeface="Cambria Math" charset="0"/>
                        </a:rPr>
                        <m:t>𝑧</m:t>
                      </m:r>
                      <m:r>
                        <a:rPr lang="en-US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>
                  <a:spcAft>
                    <a:spcPts val="1200"/>
                  </a:spcAft>
                </a:pPr>
                <a:r>
                  <a:rPr lang="en-US" sz="2400" dirty="0"/>
                  <a:t>Regularization on output of encoder (latent space), </a:t>
                </a:r>
                <a:r>
                  <a:rPr lang="en-US" sz="2400" dirty="0">
                    <a:solidFill>
                      <a:srgbClr val="0000FF"/>
                    </a:solidFill>
                  </a:rPr>
                  <a:t>not on network parameters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61964" y="1177759"/>
                <a:ext cx="11259525" cy="4934805"/>
              </a:xfrm>
              <a:blipFill>
                <a:blip r:embed="rId3"/>
                <a:stretch>
                  <a:fillRect l="-902" t="-1026" r="-6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33053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Sparse Autoencoders</a:t>
            </a:r>
          </a:p>
        </p:txBody>
      </p:sp>
      <p:sp>
        <p:nvSpPr>
          <p:cNvPr id="6" name="Rectangle 5"/>
          <p:cNvSpPr/>
          <p:nvPr/>
        </p:nvSpPr>
        <p:spPr>
          <a:xfrm>
            <a:off x="929084" y="3429000"/>
            <a:ext cx="997602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base">
              <a:buFont typeface="Arial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/>
                <a:cs typeface="Karla"/>
              </a:rPr>
              <a:t>We ask the AE to have the lowest possible dimensional latent space that is sufficient to reconstruct the input data.</a:t>
            </a:r>
          </a:p>
          <a:p>
            <a:pPr marL="342900" indent="-342900" fontAlgn="base">
              <a:buFont typeface="Arial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/>
                <a:cs typeface="Karla"/>
              </a:rPr>
              <a:t>Limit the network's capacity to memorize the input data without limiting the networks capability to extract features from the data. </a:t>
            </a:r>
          </a:p>
          <a:p>
            <a:pPr marL="342900" indent="-342900" fontAlgn="base">
              <a:buFont typeface="Arial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/>
                <a:cs typeface="Karla"/>
              </a:rPr>
              <a:t>Individual regions of the AE are selectively activated depending on the input. Each region takes care of a specific attribute of the input data.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4665095" y="1963294"/>
                <a:ext cx="2861809" cy="10455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ℒ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𝑥</m:t>
                          </m:r>
                          <m:r>
                            <a:rPr lang="en-US" sz="28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, </m:t>
                          </m:r>
                          <m:acc>
                            <m:accPr>
                              <m:chr m:val="̂"/>
                              <m:ctrlPr>
                                <a:rPr lang="en-US" sz="28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US" sz="28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en-US" sz="28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𝜆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8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8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sz="28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|</m:t>
                          </m:r>
                        </m:e>
                      </m:nary>
                    </m:oMath>
                  </m:oMathPara>
                </a14:m>
                <a:endParaRPr 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5095" y="1963294"/>
                <a:ext cx="2861809" cy="1045543"/>
              </a:xfrm>
              <a:prstGeom prst="rect">
                <a:avLst/>
              </a:prstGeom>
              <a:blipFill>
                <a:blip r:embed="rId3"/>
                <a:stretch>
                  <a:fillRect l="-2655" t="-144048" r="-9292" b="-1988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18802EC9-938E-3C4E-AD8C-C249F93C9F92}"/>
              </a:ext>
            </a:extLst>
          </p:cNvPr>
          <p:cNvSpPr/>
          <p:nvPr/>
        </p:nvSpPr>
        <p:spPr>
          <a:xfrm>
            <a:off x="779926" y="1204125"/>
            <a:ext cx="997602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/>
                <a:cs typeface="Karla"/>
              </a:rPr>
              <a:t>Apply an L1 regularization on the bottleneck activated neurons (latent space)</a:t>
            </a:r>
          </a:p>
        </p:txBody>
      </p:sp>
    </p:spTree>
    <p:extLst>
      <p:ext uri="{BB962C8B-B14F-4D97-AF65-F5344CB8AC3E}">
        <p14:creationId xmlns:p14="http://schemas.microsoft.com/office/powerpoint/2010/main" val="767506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Sparse Autoencoders</a:t>
            </a:r>
          </a:p>
        </p:txBody>
      </p:sp>
      <p:sp>
        <p:nvSpPr>
          <p:cNvPr id="6" name="Rectangle 5"/>
          <p:cNvSpPr/>
          <p:nvPr/>
        </p:nvSpPr>
        <p:spPr>
          <a:xfrm>
            <a:off x="638432" y="1127198"/>
            <a:ext cx="997602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base">
              <a:buFont typeface="Arial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/>
                <a:cs typeface="Karla"/>
              </a:rPr>
              <a:t>We 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Karla"/>
                <a:cs typeface="Karla"/>
              </a:rPr>
              <a:t>allow our network to sensitize individual hidden layer nodes toward specific attributes of the input data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/>
                <a:cs typeface="Karla"/>
              </a:rPr>
              <a:t>. </a:t>
            </a:r>
          </a:p>
          <a:p>
            <a:pPr marL="342900" indent="-342900" fontAlgn="base">
              <a:buFont typeface="Arial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/>
                <a:cs typeface="Karla"/>
              </a:rPr>
              <a:t>A sparse autoencoder is selectively activate regions of the network depending on the input data. </a:t>
            </a:r>
          </a:p>
          <a:p>
            <a:pPr marL="342900" indent="-342900" fontAlgn="base">
              <a:buFont typeface="Arial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/>
                <a:cs typeface="Karla"/>
              </a:rPr>
              <a:t>Limiting the network's capacity to memorize the input data without limiting the networks capability to extract features from the data.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2697076" y="4491679"/>
                <a:ext cx="2861809" cy="10455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ℒ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𝑥</m:t>
                          </m:r>
                          <m:r>
                            <a:rPr lang="en-US" sz="28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, </m:t>
                          </m:r>
                          <m:acc>
                            <m:accPr>
                              <m:chr m:val="̂"/>
                              <m:ctrlPr>
                                <a:rPr lang="en-US" sz="28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US" sz="28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en-US" sz="28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𝜆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8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8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sz="28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|</m:t>
                          </m:r>
                        </m:e>
                      </m:nary>
                    </m:oMath>
                  </m:oMathPara>
                </a14:m>
                <a:endParaRPr 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7076" y="4491679"/>
                <a:ext cx="2861809" cy="104554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915FCABD-C6FD-A945-872A-971D37C6A0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1724" y="3399082"/>
            <a:ext cx="3373986" cy="3316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949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035A92-996C-8344-8F02-9262191D0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Contractive Autoencoders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A806AB-523D-4F48-86CC-2E8515495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6751F49-75F1-8B4E-A170-9150F1027B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415" y="1177759"/>
            <a:ext cx="10327008" cy="2251241"/>
          </a:xfrm>
          <a:noFill/>
        </p:spPr>
        <p:txBody>
          <a:bodyPr/>
          <a:lstStyle/>
          <a:p>
            <a:r>
              <a:rPr lang="en-US" sz="2600" dirty="0"/>
              <a:t>Intuitively, we would expect that for very similar inputs, the learned encoding would also be very similar. </a:t>
            </a:r>
          </a:p>
          <a:p>
            <a:r>
              <a:rPr lang="en-US" sz="2600" dirty="0"/>
              <a:t>In other words, we want the latent space to not change a lot when the input data slightly changes. </a:t>
            </a:r>
          </a:p>
          <a:p>
            <a:r>
              <a:rPr lang="en-US" sz="2600" dirty="0"/>
              <a:t>How can we assist the AE to do that?  </a:t>
            </a:r>
            <a:br>
              <a:rPr lang="en-US" sz="2600" dirty="0"/>
            </a:br>
            <a:endParaRPr lang="en-US" sz="26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14E31589-FC8D-7C48-8FDF-2DC2BB78F43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32496" y="4729427"/>
                <a:ext cx="10327008" cy="921352"/>
              </a:xfrm>
              <a:prstGeom prst="rect">
                <a:avLst/>
              </a:prstGeom>
              <a:ln>
                <a:noFill/>
              </a:ln>
            </p:spPr>
            <p:txBody>
              <a:bodyPr/>
              <a:lstStyle>
                <a:lvl1pPr marL="0" indent="0" algn="l" defTabSz="457182" rtl="0" eaLnBrk="1" latinLnBrk="0" hangingPunct="1">
                  <a:spcBef>
                    <a:spcPct val="20000"/>
                  </a:spcBef>
                  <a:buFont typeface="Arial"/>
                  <a:buNone/>
                  <a:defRPr sz="2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1pPr>
                <a:lvl2pPr marL="742920" indent="-285738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24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2pPr>
                <a:lvl3pPr marL="114295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3pPr>
                <a:lvl4pPr marL="1600136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4pPr>
                <a:lvl5pPr marL="2057317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»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5pPr>
                <a:lvl6pPr marL="2514499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681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863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04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ℒ</m:t>
                      </m:r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𝜆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24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40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∇</m:t>
                                          </m:r>
                                        </m:e>
                                        <m:sub>
                                          <m:r>
                                            <a:rPr lang="en-US" sz="240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sz="240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US" sz="240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14E31589-FC8D-7C48-8FDF-2DC2BB78F4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496" y="4729427"/>
                <a:ext cx="10327008" cy="921352"/>
              </a:xfrm>
              <a:prstGeom prst="rect">
                <a:avLst/>
              </a:prstGeom>
              <a:blipFill>
                <a:blip r:embed="rId3"/>
                <a:stretch>
                  <a:fillRect t="-141096" b="-20274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24AA0C21-97D8-DC48-8853-D48380E7C637}"/>
              </a:ext>
            </a:extLst>
          </p:cNvPr>
          <p:cNvSpPr/>
          <p:nvPr/>
        </p:nvSpPr>
        <p:spPr>
          <a:xfrm>
            <a:off x="1008908" y="3867653"/>
            <a:ext cx="9976021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z="2400" dirty="0">
                <a:solidFill>
                  <a:srgbClr val="C00000"/>
                </a:solidFill>
              </a:rPr>
              <a:t>Derivatives! Remember the saliency maps</a:t>
            </a:r>
          </a:p>
          <a:p>
            <a:pPr fontAlgn="base"/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/>
                <a:cs typeface="Karla"/>
              </a:rPr>
              <a:t>Apply an L2 regularization on the derivatives of the latent variables</a:t>
            </a:r>
          </a:p>
        </p:txBody>
      </p:sp>
    </p:spTree>
    <p:extLst>
      <p:ext uri="{BB962C8B-B14F-4D97-AF65-F5344CB8AC3E}">
        <p14:creationId xmlns:p14="http://schemas.microsoft.com/office/powerpoint/2010/main" val="3027035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035A92-996C-8344-8F02-9262191D0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Contractive Autoencoders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05ADDED-3900-7E40-94D2-9B61CB4EC51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03784" y="1751083"/>
                <a:ext cx="10327008" cy="2111143"/>
              </a:xfrm>
            </p:spPr>
            <p:txBody>
              <a:bodyPr/>
              <a:lstStyle/>
              <a:p>
                <a:endParaRPr lang="en-US" sz="2400" b="1" dirty="0">
                  <a:solidFill>
                    <a:srgbClr val="C00000"/>
                  </a:solidFill>
                  <a:latin typeface="Karla" charset="0"/>
                  <a:ea typeface="Karla" charset="0"/>
                  <a:cs typeface="Karla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ℒ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𝜆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∇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05ADDED-3900-7E40-94D2-9B61CB4EC51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03784" y="1751083"/>
                <a:ext cx="10327008" cy="2111143"/>
              </a:xfrm>
              <a:blipFill>
                <a:blip r:embed="rId3"/>
                <a:stretch>
                  <a:fillRect t="-43452" b="-488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A806AB-523D-4F48-86CC-2E8515495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8FF02E9-73DF-E348-9CBC-60CC2EA3931E}"/>
              </a:ext>
            </a:extLst>
          </p:cNvPr>
          <p:cNvSpPr/>
          <p:nvPr/>
        </p:nvSpPr>
        <p:spPr>
          <a:xfrm>
            <a:off x="861207" y="1193862"/>
            <a:ext cx="18510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  <a:latin typeface="Karla" charset="0"/>
                <a:ea typeface="Karla" charset="0"/>
                <a:cs typeface="Karla" charset="0"/>
              </a:rPr>
              <a:t>Derivatives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D72BD-375D-D94C-A435-47EA96F65CC3}"/>
              </a:ext>
            </a:extLst>
          </p:cNvPr>
          <p:cNvSpPr txBox="1"/>
          <p:nvPr/>
        </p:nvSpPr>
        <p:spPr>
          <a:xfrm>
            <a:off x="861207" y="3893795"/>
            <a:ext cx="1046958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0"/>
                <a:ea typeface="Karla" pitchFamily="2" charset="0"/>
              </a:rPr>
              <a:t>This forces the model to learn a function that does not change much when x changes slightly. Because this penalty is applied only at training examples, it forces the autoencoder to learn features that capture information about the training distribution.</a:t>
            </a:r>
          </a:p>
          <a:p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Karla" pitchFamily="2" charset="0"/>
              <a:ea typeface="Karl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0309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Denoising Autoencoders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4" y="1177761"/>
            <a:ext cx="11009293" cy="1483378"/>
          </a:xfrm>
        </p:spPr>
        <p:txBody>
          <a:bodyPr/>
          <a:lstStyle/>
          <a:p>
            <a:r>
              <a:rPr lang="en-US" sz="2600" dirty="0"/>
              <a:t>Make the AE predictions non-sensitive to noise input images</a:t>
            </a:r>
          </a:p>
          <a:p>
            <a:r>
              <a:rPr lang="en-US" sz="2600" dirty="0"/>
              <a:t>We feed an AE with noisy data point (input) and and train to predict the original</a:t>
            </a:r>
          </a:p>
          <a:p>
            <a:endParaRPr lang="en-US" sz="2600" dirty="0"/>
          </a:p>
        </p:txBody>
      </p:sp>
      <p:pic>
        <p:nvPicPr>
          <p:cNvPr id="87049" name="Picture 9" descr="creen-Shot-2018-03-09-at-10.20.44-A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6454" y="2828587"/>
            <a:ext cx="6243510" cy="2851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7096B74-8A94-3145-B827-06B4D5CCAE2D}"/>
              </a:ext>
            </a:extLst>
          </p:cNvPr>
          <p:cNvSpPr txBox="1"/>
          <p:nvPr/>
        </p:nvSpPr>
        <p:spPr>
          <a:xfrm>
            <a:off x="773453" y="2989501"/>
            <a:ext cx="4570924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/>
              <a:t>For each epoch: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600" dirty="0"/>
              <a:t>Add noise to the input image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600" dirty="0"/>
              <a:t>Forward the noisy image through the AE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600" dirty="0"/>
              <a:t>Calculate the reconstruction loss with the original image</a:t>
            </a:r>
          </a:p>
        </p:txBody>
      </p:sp>
    </p:spTree>
    <p:extLst>
      <p:ext uri="{BB962C8B-B14F-4D97-AF65-F5344CB8AC3E}">
        <p14:creationId xmlns:p14="http://schemas.microsoft.com/office/powerpoint/2010/main" val="9374037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 of Autoencoders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1121518" cy="2111143"/>
          </a:xfrm>
        </p:spPr>
        <p:txBody>
          <a:bodyPr/>
          <a:lstStyle/>
          <a:p>
            <a:endParaRPr lang="en-US" sz="2800" dirty="0"/>
          </a:p>
          <a:p>
            <a:pPr marL="342900" indent="-342900">
              <a:buFont typeface="Arial" charset="0"/>
              <a:buChar char="•"/>
            </a:pPr>
            <a:r>
              <a:rPr lang="en-US" sz="2800" dirty="0"/>
              <a:t>Denoising images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Blending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489163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Denoising images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9292" y="845443"/>
            <a:ext cx="9804528" cy="701060"/>
          </a:xfrm>
        </p:spPr>
        <p:txBody>
          <a:bodyPr/>
          <a:lstStyle/>
          <a:p>
            <a:r>
              <a:rPr lang="en-US" sz="2400" dirty="0"/>
              <a:t>A popular use of autoencoders is to remove noise from samples.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D70E09A-52F1-2849-BD7E-DB7AE87FEABB}"/>
              </a:ext>
            </a:extLst>
          </p:cNvPr>
          <p:cNvSpPr txBox="1">
            <a:spLocks/>
          </p:cNvSpPr>
          <p:nvPr/>
        </p:nvSpPr>
        <p:spPr>
          <a:xfrm>
            <a:off x="1282428" y="1388721"/>
            <a:ext cx="4125813" cy="637575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Start with a </a:t>
            </a:r>
            <a:r>
              <a:rPr lang="en-US" sz="2000" b="1" dirty="0"/>
              <a:t>pristine</a:t>
            </a:r>
            <a:r>
              <a:rPr lang="en-US" sz="2000" dirty="0"/>
              <a:t> image</a:t>
            </a:r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1E8EA60-B175-1F4F-8C63-B31E814836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9338" y="1774156"/>
            <a:ext cx="8306931" cy="481396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F86476F-095C-8241-A423-383BAAEDB20D}"/>
              </a:ext>
            </a:extLst>
          </p:cNvPr>
          <p:cNvSpPr/>
          <p:nvPr/>
        </p:nvSpPr>
        <p:spPr>
          <a:xfrm>
            <a:off x="2810230" y="3259139"/>
            <a:ext cx="187559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Karla" pitchFamily="2" charset="0"/>
                <a:ea typeface="Karla" pitchFamily="2" charset="0"/>
              </a:rPr>
              <a:t>Add noise to to the input images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B54B63-9BEC-F04C-A005-A147225D0DEA}"/>
              </a:ext>
            </a:extLst>
          </p:cNvPr>
          <p:cNvSpPr/>
          <p:nvPr/>
        </p:nvSpPr>
        <p:spPr>
          <a:xfrm>
            <a:off x="3345335" y="4750509"/>
            <a:ext cx="145902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Karla" pitchFamily="2" charset="0"/>
                <a:ea typeface="Karla" pitchFamily="2" charset="0"/>
              </a:rPr>
              <a:t>Feed corrupted input into autoencoder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3A4EF22-FE18-4A4C-8037-827E847F9EE9}"/>
              </a:ext>
            </a:extLst>
          </p:cNvPr>
          <p:cNvSpPr/>
          <p:nvPr/>
        </p:nvSpPr>
        <p:spPr>
          <a:xfrm>
            <a:off x="5857246" y="2236082"/>
            <a:ext cx="380698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Karla" pitchFamily="2" charset="0"/>
                <a:ea typeface="Karla" pitchFamily="2" charset="0"/>
              </a:rPr>
              <a:t>Measure reconstruction loss against </a:t>
            </a:r>
            <a:r>
              <a:rPr lang="en-US" sz="1400" b="1" dirty="0">
                <a:latin typeface="Karla" pitchFamily="2" charset="0"/>
                <a:ea typeface="Karla" pitchFamily="2" charset="0"/>
              </a:rPr>
              <a:t>pristine </a:t>
            </a:r>
            <a:r>
              <a:rPr lang="en-US" sz="1400" dirty="0">
                <a:latin typeface="Karla" pitchFamily="2" charset="0"/>
                <a:ea typeface="Karla" pitchFamily="2" charset="0"/>
              </a:rPr>
              <a:t>image</a:t>
            </a:r>
          </a:p>
        </p:txBody>
      </p:sp>
    </p:spTree>
    <p:extLst>
      <p:ext uri="{BB962C8B-B14F-4D97-AF65-F5344CB8AC3E}">
        <p14:creationId xmlns:p14="http://schemas.microsoft.com/office/powerpoint/2010/main" val="20241209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Blending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085728"/>
            <a:ext cx="10327008" cy="2111143"/>
          </a:xfrm>
        </p:spPr>
        <p:txBody>
          <a:bodyPr/>
          <a:lstStyle/>
          <a:p>
            <a:r>
              <a:rPr lang="en-US" dirty="0"/>
              <a:t>We blend inputs to create new data that is similar to the input data, but not exactly the same. </a:t>
            </a:r>
          </a:p>
          <a:p>
            <a:r>
              <a:rPr lang="en-US" dirty="0"/>
              <a:t>One example is the </a:t>
            </a:r>
            <a:r>
              <a:rPr lang="en-US" b="1" dirty="0"/>
              <a:t>content blending</a:t>
            </a:r>
            <a:r>
              <a:rPr lang="en-US" dirty="0"/>
              <a:t> where the content of two pieces of data is directly blended. An example is if we overlay images of a cow and zebra.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4894" y="3796728"/>
            <a:ext cx="9544050" cy="2026498"/>
          </a:xfrm>
          <a:prstGeom prst="rect">
            <a:avLst/>
          </a:prstGeom>
        </p:spPr>
      </p:pic>
      <p:sp>
        <p:nvSpPr>
          <p:cNvPr id="7" name="Slide Number Placeholder 3"/>
          <p:cNvSpPr txBox="1">
            <a:spLocks/>
          </p:cNvSpPr>
          <p:nvPr/>
        </p:nvSpPr>
        <p:spPr>
          <a:xfrm>
            <a:off x="6887589" y="6432975"/>
            <a:ext cx="5177541" cy="5264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Image taken from A. </a:t>
            </a:r>
            <a:r>
              <a:rPr lang="en-US" dirty="0" err="1"/>
              <a:t>Glassner</a:t>
            </a:r>
            <a:r>
              <a:rPr lang="en-US" dirty="0"/>
              <a:t>, Deep Learning, Vol. 2: From Basics to Practice</a:t>
            </a:r>
          </a:p>
        </p:txBody>
      </p:sp>
    </p:spTree>
    <p:extLst>
      <p:ext uri="{BB962C8B-B14F-4D97-AF65-F5344CB8AC3E}">
        <p14:creationId xmlns:p14="http://schemas.microsoft.com/office/powerpoint/2010/main" val="1694784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Outline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32496" y="1112657"/>
            <a:ext cx="10327008" cy="2111143"/>
          </a:xfrm>
        </p:spPr>
        <p:txBody>
          <a:bodyPr/>
          <a:lstStyle/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r>
              <a:rPr lang="en-US" dirty="0"/>
              <a:t>What are autoencoders? </a:t>
            </a:r>
          </a:p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r>
              <a:rPr lang="en-US" dirty="0"/>
              <a:t>Brief history of encoding/decoding.</a:t>
            </a:r>
          </a:p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Inside autoencoders.</a:t>
            </a:r>
          </a:p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Convolutional autoencoders.</a:t>
            </a:r>
          </a:p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Regularization of autoencoders.</a:t>
            </a:r>
          </a:p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Applications</a:t>
            </a:r>
          </a:p>
          <a:p>
            <a:pPr marL="1200120" lvl="1" indent="-457200">
              <a:spcAft>
                <a:spcPts val="1200"/>
              </a:spcAft>
              <a:buFont typeface="Arial" charset="0"/>
              <a:buChar char="•"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Denoising </a:t>
            </a:r>
          </a:p>
          <a:p>
            <a:pPr marL="1200120" lvl="1" indent="-457200">
              <a:spcAft>
                <a:spcPts val="1200"/>
              </a:spcAft>
              <a:buFont typeface="Arial" charset="0"/>
              <a:buChar char="•"/>
            </a:pP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Blending </a:t>
            </a:r>
          </a:p>
          <a:p>
            <a:pPr marL="1200120" lvl="1" indent="-457200">
              <a:spcAft>
                <a:spcPts val="1200"/>
              </a:spcAft>
              <a:buFont typeface="Arial" charset="0"/>
              <a:buChar char="•"/>
            </a:pP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spcAft>
                <a:spcPts val="1200"/>
              </a:spcAft>
            </a:pP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spcAft>
                <a:spcPts val="1200"/>
              </a:spcAft>
            </a:pP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7204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 Blending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085728"/>
            <a:ext cx="10327008" cy="2111143"/>
          </a:xfrm>
        </p:spPr>
        <p:txBody>
          <a:bodyPr/>
          <a:lstStyle/>
          <a:p>
            <a:r>
              <a:rPr lang="en-US" b="1" dirty="0"/>
              <a:t>Content blending </a:t>
            </a:r>
            <a:r>
              <a:rPr lang="en-US" dirty="0"/>
              <a:t>on MNIST images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7" name="Slide Number Placeholder 3"/>
          <p:cNvSpPr txBox="1">
            <a:spLocks/>
          </p:cNvSpPr>
          <p:nvPr/>
        </p:nvSpPr>
        <p:spPr>
          <a:xfrm>
            <a:off x="6887589" y="6432975"/>
            <a:ext cx="5177541" cy="5264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Image taken from A. </a:t>
            </a:r>
            <a:r>
              <a:rPr lang="en-US" dirty="0" err="1"/>
              <a:t>Glassner</a:t>
            </a:r>
            <a:r>
              <a:rPr lang="en-US" dirty="0"/>
              <a:t>, Deep Learning, Vol. 2: From Basics to Practice</a:t>
            </a:r>
          </a:p>
        </p:txBody>
      </p:sp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E06D002C-A2AA-2B4F-BC78-A693E3FC9B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5695" b="34125"/>
          <a:stretch/>
        </p:blipFill>
        <p:spPr>
          <a:xfrm>
            <a:off x="2324100" y="1931670"/>
            <a:ext cx="6968490" cy="2103120"/>
          </a:xfrm>
          <a:prstGeom prst="rect">
            <a:avLst/>
          </a:prstGeom>
        </p:spPr>
      </p:pic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7CB8406B-4441-F049-B99C-91A38B7B5A9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5992" b="34675"/>
          <a:stretch/>
        </p:blipFill>
        <p:spPr>
          <a:xfrm>
            <a:off x="2286000" y="4034790"/>
            <a:ext cx="6858000" cy="2011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742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Representation blending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4" y="1774106"/>
            <a:ext cx="10917861" cy="3026494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dirty="0"/>
              <a:t>Another type of blending is </a:t>
            </a:r>
            <a:r>
              <a:rPr lang="en-US" b="1" dirty="0"/>
              <a:t>representation</a:t>
            </a:r>
            <a:r>
              <a:rPr lang="en-US" dirty="0"/>
              <a:t> blending: </a:t>
            </a:r>
          </a:p>
          <a:p>
            <a:pPr>
              <a:spcAft>
                <a:spcPts val="1200"/>
              </a:spcAft>
            </a:pPr>
            <a:r>
              <a:rPr lang="en-US" dirty="0"/>
              <a:t>In this type of blending, we take advantage of the contextual learning to describe the objects we are interested in. 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By engaging in blending in the latent (parameter) space, we create data that blend the essence or the inherent qualities of the objects of interest.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22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Representation blending (</a:t>
            </a:r>
            <a:r>
              <a:rPr lang="en-US" dirty="0" err="1"/>
              <a:t>cont</a:t>
            </a:r>
            <a:r>
              <a:rPr lang="en-US" dirty="0"/>
              <a:t>)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171" y="1371430"/>
            <a:ext cx="8611051" cy="45720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9" name="Slide Number Placeholder 3"/>
          <p:cNvSpPr txBox="1">
            <a:spLocks/>
          </p:cNvSpPr>
          <p:nvPr/>
        </p:nvSpPr>
        <p:spPr>
          <a:xfrm>
            <a:off x="6887589" y="6432975"/>
            <a:ext cx="5177541" cy="5264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Image taken from A. </a:t>
            </a:r>
            <a:r>
              <a:rPr lang="en-US" err="1"/>
              <a:t>Glassner</a:t>
            </a:r>
            <a:r>
              <a:rPr lang="en-US"/>
              <a:t>, Deep Learning, Vol. 2: From Basics to Practice</a:t>
            </a:r>
          </a:p>
        </p:txBody>
      </p:sp>
    </p:spTree>
    <p:extLst>
      <p:ext uri="{BB962C8B-B14F-4D97-AF65-F5344CB8AC3E}">
        <p14:creationId xmlns:p14="http://schemas.microsoft.com/office/powerpoint/2010/main" val="3728276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Representation blending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8488" y="1371600"/>
            <a:ext cx="8611051" cy="4572000"/>
          </a:xfrm>
          <a:prstGeom prst="rect">
            <a:avLst/>
          </a:prstGeom>
        </p:spPr>
      </p:pic>
      <p:sp>
        <p:nvSpPr>
          <p:cNvPr id="9" name="Slide Number Placeholder 3"/>
          <p:cNvSpPr txBox="1">
            <a:spLocks/>
          </p:cNvSpPr>
          <p:nvPr/>
        </p:nvSpPr>
        <p:spPr>
          <a:xfrm>
            <a:off x="6887589" y="6432975"/>
            <a:ext cx="5177541" cy="5264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Image taken from A. </a:t>
            </a:r>
            <a:r>
              <a:rPr lang="en-US" dirty="0" err="1"/>
              <a:t>Glassner</a:t>
            </a:r>
            <a:r>
              <a:rPr lang="en-US" dirty="0"/>
              <a:t>, Deep Learning, Vol. 2: From Basics to Practice</a:t>
            </a:r>
          </a:p>
        </p:txBody>
      </p:sp>
    </p:spTree>
    <p:extLst>
      <p:ext uri="{BB962C8B-B14F-4D97-AF65-F5344CB8AC3E}">
        <p14:creationId xmlns:p14="http://schemas.microsoft.com/office/powerpoint/2010/main" val="10597421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Blending Latent Variables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4807318" y="1058333"/>
            <a:ext cx="6258615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Back to the example of MNIST. </a:t>
            </a:r>
          </a:p>
          <a:p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We start at the start of the arrows in latent space and then move to end of the arrow in 7 steps.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For each value of </a:t>
            </a:r>
            <a:r>
              <a:rPr lang="en-US" sz="22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Karla" charset="0"/>
                <a:cs typeface="Karla" charset="0"/>
              </a:rPr>
              <a:t>Z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we use the already trained decoder to produce an image. 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A60EF73-C1F0-9449-993A-08D964DE41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467" y="983807"/>
            <a:ext cx="3749654" cy="565643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4E78693-AA74-214C-A7AA-C92C2E63FB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4471" y="3334051"/>
            <a:ext cx="6267662" cy="2694215"/>
          </a:xfrm>
          <a:prstGeom prst="rect">
            <a:avLst/>
          </a:prstGeom>
        </p:spPr>
      </p:pic>
      <p:sp>
        <p:nvSpPr>
          <p:cNvPr id="12" name="Slide Number Placeholder 3">
            <a:extLst>
              <a:ext uri="{FF2B5EF4-FFF2-40B4-BE49-F238E27FC236}">
                <a16:creationId xmlns:a16="http://schemas.microsoft.com/office/drawing/2014/main" id="{DE4A631A-1F01-9145-800A-62911BE82678}"/>
              </a:ext>
            </a:extLst>
          </p:cNvPr>
          <p:cNvSpPr txBox="1">
            <a:spLocks/>
          </p:cNvSpPr>
          <p:nvPr/>
        </p:nvSpPr>
        <p:spPr>
          <a:xfrm>
            <a:off x="6887589" y="6432975"/>
            <a:ext cx="5177541" cy="5264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Image taken from A. </a:t>
            </a:r>
            <a:r>
              <a:rPr lang="en-US" dirty="0" err="1"/>
              <a:t>Glassner</a:t>
            </a:r>
            <a:r>
              <a:rPr lang="en-US" dirty="0"/>
              <a:t>, Deep Learning, Vol. 2: From Basics to Practice</a:t>
            </a:r>
          </a:p>
        </p:txBody>
      </p:sp>
    </p:spTree>
    <p:extLst>
      <p:ext uri="{BB962C8B-B14F-4D97-AF65-F5344CB8AC3E}">
        <p14:creationId xmlns:p14="http://schemas.microsoft.com/office/powerpoint/2010/main" val="9862868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Problems with Autoencoders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9415" y="1279954"/>
            <a:ext cx="4837451" cy="501977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86276" y="2436048"/>
            <a:ext cx="602553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Discrete latent space</a:t>
            </a:r>
          </a:p>
          <a:p>
            <a:pPr marL="285750" indent="-285750">
              <a:buFont typeface="Arial" charset="0"/>
              <a:buChar char="•"/>
            </a:pP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The latent space contains a lot of gaps (separability)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FC3F8E-9279-7D4F-946D-B0C7BE01636B}"/>
              </a:ext>
            </a:extLst>
          </p:cNvPr>
          <p:cNvSpPr txBox="1"/>
          <p:nvPr/>
        </p:nvSpPr>
        <p:spPr>
          <a:xfrm>
            <a:off x="895133" y="4783385"/>
            <a:ext cx="483745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The cure:</a:t>
            </a:r>
            <a:br>
              <a:rPr lang="en-US" sz="2800" dirty="0">
                <a:solidFill>
                  <a:srgbClr val="C00000"/>
                </a:solidFill>
              </a:rPr>
            </a:br>
            <a:r>
              <a:rPr lang="en-US" sz="2800" dirty="0">
                <a:solidFill>
                  <a:srgbClr val="C00000"/>
                </a:solidFill>
              </a:rPr>
              <a:t>Variational autoencoders (VAE)</a:t>
            </a:r>
          </a:p>
        </p:txBody>
      </p:sp>
    </p:spTree>
    <p:extLst>
      <p:ext uri="{BB962C8B-B14F-4D97-AF65-F5344CB8AC3E}">
        <p14:creationId xmlns:p14="http://schemas.microsoft.com/office/powerpoint/2010/main" val="605069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FE70AE-0FE9-6C40-80BB-17379615F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1025" name="Picture 1" descr="page39image1924345296">
            <a:extLst>
              <a:ext uri="{FF2B5EF4-FFF2-40B4-BE49-F238E27FC236}">
                <a16:creationId xmlns:a16="http://schemas.microsoft.com/office/drawing/2014/main" id="{352A7890-9B97-4B48-9960-A7D1122B28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3600" y="604375"/>
            <a:ext cx="5384800" cy="379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047126D-E443-B84C-A94C-2F039ACFF90F}"/>
              </a:ext>
            </a:extLst>
          </p:cNvPr>
          <p:cNvSpPr txBox="1"/>
          <p:nvPr/>
        </p:nvSpPr>
        <p:spPr>
          <a:xfrm>
            <a:off x="780288" y="4973921"/>
            <a:ext cx="1047292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Exercise 2:</a:t>
            </a:r>
          </a:p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Recreating an image of </a:t>
            </a:r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Pavlos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98744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Autoencoder with fully connected layers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07818" y="1129518"/>
            <a:ext cx="9188409" cy="1260642"/>
          </a:xfrm>
        </p:spPr>
        <p:txBody>
          <a:bodyPr/>
          <a:lstStyle/>
          <a:p>
            <a:r>
              <a:rPr lang="en-US" dirty="0"/>
              <a:t>Check again if the deep AE trained on MNIST works with “</a:t>
            </a:r>
            <a:r>
              <a:rPr lang="en-US" dirty="0" err="1"/>
              <a:t>Pavlos</a:t>
            </a:r>
            <a:r>
              <a:rPr lang="en-US" dirty="0"/>
              <a:t>” image?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pPr/>
              <a:t>3</a:t>
            </a:fld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32B5AA2-8696-6244-A5BE-9FEDE13E7838}"/>
              </a:ext>
            </a:extLst>
          </p:cNvPr>
          <p:cNvGrpSpPr/>
          <p:nvPr/>
        </p:nvGrpSpPr>
        <p:grpSpPr>
          <a:xfrm>
            <a:off x="119447" y="2801291"/>
            <a:ext cx="12005616" cy="1363121"/>
            <a:chOff x="119447" y="2801291"/>
            <a:chExt cx="12005616" cy="1363121"/>
          </a:xfrm>
        </p:grpSpPr>
        <p:grpSp>
          <p:nvGrpSpPr>
            <p:cNvPr id="5" name="Group 4"/>
            <p:cNvGrpSpPr/>
            <p:nvPr/>
          </p:nvGrpSpPr>
          <p:grpSpPr>
            <a:xfrm>
              <a:off x="1127312" y="2801291"/>
              <a:ext cx="9937375" cy="1363121"/>
              <a:chOff x="806826" y="3288901"/>
              <a:chExt cx="10608232" cy="1455143"/>
            </a:xfrm>
          </p:grpSpPr>
          <p:sp>
            <p:nvSpPr>
              <p:cNvPr id="6" name="Rectangle 5"/>
              <p:cNvSpPr>
                <a:spLocks noChangeAspect="1"/>
              </p:cNvSpPr>
              <p:nvPr/>
            </p:nvSpPr>
            <p:spPr>
              <a:xfrm>
                <a:off x="1365273" y="3288901"/>
                <a:ext cx="1444752" cy="1440262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512 neurons</a:t>
                </a:r>
              </a:p>
            </p:txBody>
          </p:sp>
          <p:cxnSp>
            <p:nvCxnSpPr>
              <p:cNvPr id="7" name="Straight Arrow Connector 6"/>
              <p:cNvCxnSpPr/>
              <p:nvPr/>
            </p:nvCxnSpPr>
            <p:spPr>
              <a:xfrm>
                <a:off x="806826" y="4023913"/>
                <a:ext cx="458941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Rectangle 7"/>
              <p:cNvSpPr>
                <a:spLocks noChangeAspect="1"/>
              </p:cNvSpPr>
              <p:nvPr/>
            </p:nvSpPr>
            <p:spPr>
              <a:xfrm>
                <a:off x="7797512" y="3288901"/>
                <a:ext cx="1444752" cy="1440262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512neurons</a:t>
                </a:r>
              </a:p>
            </p:txBody>
          </p:sp>
          <p:sp>
            <p:nvSpPr>
              <p:cNvPr id="9" name="Rectangle 8"/>
              <p:cNvSpPr>
                <a:spLocks noChangeAspect="1"/>
              </p:cNvSpPr>
              <p:nvPr/>
            </p:nvSpPr>
            <p:spPr>
              <a:xfrm>
                <a:off x="2936425" y="3303782"/>
                <a:ext cx="1444752" cy="1440262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256 neurons</a:t>
                </a:r>
              </a:p>
            </p:txBody>
          </p:sp>
          <p:sp>
            <p:nvSpPr>
              <p:cNvPr id="10" name="Rectangle 9"/>
              <p:cNvSpPr>
                <a:spLocks noChangeAspect="1"/>
              </p:cNvSpPr>
              <p:nvPr/>
            </p:nvSpPr>
            <p:spPr>
              <a:xfrm>
                <a:off x="4525411" y="3303782"/>
                <a:ext cx="1444752" cy="1440262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20 neurons</a:t>
                </a:r>
              </a:p>
            </p:txBody>
          </p:sp>
          <p:sp>
            <p:nvSpPr>
              <p:cNvPr id="11" name="Rectangle 10"/>
              <p:cNvSpPr>
                <a:spLocks noChangeAspect="1"/>
              </p:cNvSpPr>
              <p:nvPr/>
            </p:nvSpPr>
            <p:spPr>
              <a:xfrm>
                <a:off x="6208526" y="3290335"/>
                <a:ext cx="1444752" cy="1440262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256 neurons</a:t>
                </a:r>
              </a:p>
            </p:txBody>
          </p:sp>
          <p:sp>
            <p:nvSpPr>
              <p:cNvPr id="12" name="Rectangle 11"/>
              <p:cNvSpPr>
                <a:spLocks noChangeAspect="1"/>
              </p:cNvSpPr>
              <p:nvPr/>
            </p:nvSpPr>
            <p:spPr>
              <a:xfrm>
                <a:off x="9368664" y="3303782"/>
                <a:ext cx="1444752" cy="1440262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784 neurons</a:t>
                </a:r>
              </a:p>
            </p:txBody>
          </p:sp>
          <p:cxnSp>
            <p:nvCxnSpPr>
              <p:cNvPr id="13" name="Straight Arrow Connector 12"/>
              <p:cNvCxnSpPr/>
              <p:nvPr/>
            </p:nvCxnSpPr>
            <p:spPr>
              <a:xfrm>
                <a:off x="10956117" y="3991297"/>
                <a:ext cx="458941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156083" y="2942167"/>
              <a:ext cx="968980" cy="973666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19447" y="3067228"/>
              <a:ext cx="957142" cy="957142"/>
            </a:xfrm>
            <a:prstGeom prst="rect">
              <a:avLst/>
            </a:prstGeom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1002A963-2BC0-6545-85D5-EA0AFFE9D09D}"/>
              </a:ext>
            </a:extLst>
          </p:cNvPr>
          <p:cNvSpPr txBox="1"/>
          <p:nvPr/>
        </p:nvSpPr>
        <p:spPr>
          <a:xfrm>
            <a:off x="5626961" y="4926374"/>
            <a:ext cx="93807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chemeClr val="accent2"/>
                </a:solidFill>
              </a:rPr>
              <a:t>NO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D69DCC5-5982-0F48-8E95-323F63939D4C}"/>
              </a:ext>
            </a:extLst>
          </p:cNvPr>
          <p:cNvSpPr txBox="1"/>
          <p:nvPr/>
        </p:nvSpPr>
        <p:spPr>
          <a:xfrm>
            <a:off x="2749769" y="5768767"/>
            <a:ext cx="70746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Karla" pitchFamily="2" charset="0"/>
                <a:ea typeface="Karla" pitchFamily="2" charset="0"/>
              </a:rPr>
              <a:t>Since we are dealing with images, it is best to use CNNs</a:t>
            </a:r>
          </a:p>
        </p:txBody>
      </p:sp>
    </p:spTree>
    <p:extLst>
      <p:ext uri="{BB962C8B-B14F-4D97-AF65-F5344CB8AC3E}">
        <p14:creationId xmlns:p14="http://schemas.microsoft.com/office/powerpoint/2010/main" val="1854238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ular Callout 8">
            <a:extLst>
              <a:ext uri="{FF2B5EF4-FFF2-40B4-BE49-F238E27FC236}">
                <a16:creationId xmlns:a16="http://schemas.microsoft.com/office/drawing/2014/main" id="{C43996DA-2933-1D40-A16B-12CDFEB18544}"/>
              </a:ext>
            </a:extLst>
          </p:cNvPr>
          <p:cNvSpPr/>
          <p:nvPr/>
        </p:nvSpPr>
        <p:spPr>
          <a:xfrm>
            <a:off x="2754630" y="4416218"/>
            <a:ext cx="1817370" cy="1108710"/>
          </a:xfrm>
          <a:prstGeom prst="wedgeRectCallout">
            <a:avLst>
              <a:gd name="adj1" fmla="val -22005"/>
              <a:gd name="adj2" fmla="val -249871"/>
            </a:avLst>
          </a:prstGeom>
          <a:solidFill>
            <a:schemeClr val="accent3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accent3">
                    <a:lumMod val="50000"/>
                  </a:schemeClr>
                </a:solidFill>
              </a:rPr>
              <a:t>Max pooling 2x2 </a:t>
            </a:r>
          </a:p>
          <a:p>
            <a:pPr algn="ctr"/>
            <a:r>
              <a:rPr lang="en-US" sz="1600" dirty="0">
                <a:solidFill>
                  <a:schemeClr val="accent3">
                    <a:lumMod val="50000"/>
                  </a:schemeClr>
                </a:solidFill>
              </a:rPr>
              <a:t>Output: 14x14x16</a:t>
            </a:r>
          </a:p>
        </p:txBody>
      </p:sp>
      <p:sp>
        <p:nvSpPr>
          <p:cNvPr id="12" name="Rectangular Callout 11">
            <a:extLst>
              <a:ext uri="{FF2B5EF4-FFF2-40B4-BE49-F238E27FC236}">
                <a16:creationId xmlns:a16="http://schemas.microsoft.com/office/drawing/2014/main" id="{971C5A34-B6D9-7A4B-B50F-73C5D5EE6503}"/>
              </a:ext>
            </a:extLst>
          </p:cNvPr>
          <p:cNvSpPr/>
          <p:nvPr/>
        </p:nvSpPr>
        <p:spPr>
          <a:xfrm>
            <a:off x="5145070" y="5120635"/>
            <a:ext cx="1508760" cy="1108710"/>
          </a:xfrm>
          <a:prstGeom prst="wedgeRectCallout">
            <a:avLst>
              <a:gd name="adj1" fmla="val -58712"/>
              <a:gd name="adj2" fmla="val -304511"/>
            </a:avLst>
          </a:prstGeom>
          <a:solidFill>
            <a:schemeClr val="accent3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accent3">
                    <a:lumMod val="50000"/>
                  </a:schemeClr>
                </a:solidFill>
              </a:rPr>
              <a:t>Max pooling 2x2 </a:t>
            </a:r>
          </a:p>
          <a:p>
            <a:pPr algn="ctr"/>
            <a:r>
              <a:rPr lang="en-US" sz="1600" dirty="0">
                <a:solidFill>
                  <a:schemeClr val="accent3">
                    <a:lumMod val="50000"/>
                  </a:schemeClr>
                </a:solidFill>
              </a:rPr>
              <a:t>Output: 7x7x8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Convolutional Autoencoders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107" y="1203916"/>
            <a:ext cx="10326687" cy="1237867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8" name="Rectangular Callout 7">
            <a:extLst>
              <a:ext uri="{FF2B5EF4-FFF2-40B4-BE49-F238E27FC236}">
                <a16:creationId xmlns:a16="http://schemas.microsoft.com/office/drawing/2014/main" id="{04675684-6750-3E4F-AE43-B8DAA4986E55}"/>
              </a:ext>
            </a:extLst>
          </p:cNvPr>
          <p:cNvSpPr/>
          <p:nvPr/>
        </p:nvSpPr>
        <p:spPr>
          <a:xfrm>
            <a:off x="1474470" y="3032544"/>
            <a:ext cx="1897380" cy="1108710"/>
          </a:xfrm>
          <a:prstGeom prst="wedgeRectCallout">
            <a:avLst>
              <a:gd name="adj1" fmla="val -10227"/>
              <a:gd name="adj2" fmla="val -104511"/>
            </a:avLst>
          </a:prstGeom>
          <a:solidFill>
            <a:schemeClr val="accent3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accent3">
                    <a:lumMod val="50000"/>
                  </a:schemeClr>
                </a:solidFill>
              </a:rPr>
              <a:t>16 filters (3x3x1) same padding</a:t>
            </a:r>
          </a:p>
          <a:p>
            <a:pPr algn="ctr"/>
            <a:r>
              <a:rPr lang="en-US" sz="1600" dirty="0">
                <a:solidFill>
                  <a:schemeClr val="accent3">
                    <a:lumMod val="50000"/>
                  </a:schemeClr>
                </a:solidFill>
              </a:rPr>
              <a:t>Output: 28x28x16</a:t>
            </a:r>
          </a:p>
        </p:txBody>
      </p:sp>
      <p:sp>
        <p:nvSpPr>
          <p:cNvPr id="11" name="Rectangular Callout 10">
            <a:extLst>
              <a:ext uri="{FF2B5EF4-FFF2-40B4-BE49-F238E27FC236}">
                <a16:creationId xmlns:a16="http://schemas.microsoft.com/office/drawing/2014/main" id="{7B3DAE5B-E8D8-C048-8055-1EFEC5E906A0}"/>
              </a:ext>
            </a:extLst>
          </p:cNvPr>
          <p:cNvSpPr/>
          <p:nvPr/>
        </p:nvSpPr>
        <p:spPr>
          <a:xfrm>
            <a:off x="4686880" y="3781209"/>
            <a:ext cx="2171120" cy="1108710"/>
          </a:xfrm>
          <a:prstGeom prst="wedgeRectCallout">
            <a:avLst>
              <a:gd name="adj1" fmla="val -65671"/>
              <a:gd name="adj2" fmla="val -170490"/>
            </a:avLst>
          </a:prstGeom>
          <a:solidFill>
            <a:schemeClr val="accent3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accent3">
                    <a:lumMod val="50000"/>
                  </a:schemeClr>
                </a:solidFill>
              </a:rPr>
              <a:t>8 filters (3x3x16) same</a:t>
            </a:r>
          </a:p>
          <a:p>
            <a:pPr algn="ctr"/>
            <a:r>
              <a:rPr lang="en-US" sz="1600" dirty="0">
                <a:solidFill>
                  <a:schemeClr val="accent3">
                    <a:lumMod val="50000"/>
                  </a:schemeClr>
                </a:solidFill>
              </a:rPr>
              <a:t>Output: 14x14x8</a:t>
            </a:r>
          </a:p>
        </p:txBody>
      </p:sp>
      <p:sp>
        <p:nvSpPr>
          <p:cNvPr id="13" name="Rectangular Callout 12">
            <a:extLst>
              <a:ext uri="{FF2B5EF4-FFF2-40B4-BE49-F238E27FC236}">
                <a16:creationId xmlns:a16="http://schemas.microsoft.com/office/drawing/2014/main" id="{9E25F0A2-515F-864E-BBB3-B174638AA081}"/>
              </a:ext>
            </a:extLst>
          </p:cNvPr>
          <p:cNvSpPr/>
          <p:nvPr/>
        </p:nvSpPr>
        <p:spPr>
          <a:xfrm>
            <a:off x="6972880" y="3771468"/>
            <a:ext cx="2171120" cy="1108710"/>
          </a:xfrm>
          <a:prstGeom prst="wedgeRectCallout">
            <a:avLst>
              <a:gd name="adj1" fmla="val -87256"/>
              <a:gd name="adj2" fmla="val -167397"/>
            </a:avLst>
          </a:prstGeom>
          <a:solidFill>
            <a:schemeClr val="accent3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accent3">
                    <a:lumMod val="50000"/>
                  </a:schemeClr>
                </a:solidFill>
              </a:rPr>
              <a:t>3 filters (3x3x8) same</a:t>
            </a:r>
          </a:p>
          <a:p>
            <a:pPr algn="ctr"/>
            <a:r>
              <a:rPr lang="en-US" sz="1600" dirty="0">
                <a:solidFill>
                  <a:schemeClr val="accent3">
                    <a:lumMod val="50000"/>
                  </a:schemeClr>
                </a:solidFill>
              </a:rPr>
              <a:t>Output: 7x7x3</a:t>
            </a:r>
          </a:p>
        </p:txBody>
      </p:sp>
    </p:spTree>
    <p:extLst>
      <p:ext uri="{BB962C8B-B14F-4D97-AF65-F5344CB8AC3E}">
        <p14:creationId xmlns:p14="http://schemas.microsoft.com/office/powerpoint/2010/main" val="396321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  <p:bldP spid="8" grpId="0" animBg="1"/>
      <p:bldP spid="11" grpId="0" animBg="1"/>
      <p:bldP spid="1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ular Callout 8">
            <a:extLst>
              <a:ext uri="{FF2B5EF4-FFF2-40B4-BE49-F238E27FC236}">
                <a16:creationId xmlns:a16="http://schemas.microsoft.com/office/drawing/2014/main" id="{C43996DA-2933-1D40-A16B-12CDFEB18544}"/>
              </a:ext>
            </a:extLst>
          </p:cNvPr>
          <p:cNvSpPr/>
          <p:nvPr/>
        </p:nvSpPr>
        <p:spPr>
          <a:xfrm>
            <a:off x="2754630" y="4416218"/>
            <a:ext cx="1817370" cy="1108710"/>
          </a:xfrm>
          <a:prstGeom prst="wedgeRectCallout">
            <a:avLst>
              <a:gd name="adj1" fmla="val -22005"/>
              <a:gd name="adj2" fmla="val -249871"/>
            </a:avLst>
          </a:prstGeom>
          <a:solidFill>
            <a:schemeClr val="accent3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accent3">
                    <a:lumMod val="50000"/>
                  </a:schemeClr>
                </a:solidFill>
              </a:rPr>
              <a:t>Max pooling 2x2 </a:t>
            </a:r>
          </a:p>
          <a:p>
            <a:pPr algn="ctr"/>
            <a:r>
              <a:rPr lang="en-US" sz="1600" dirty="0">
                <a:solidFill>
                  <a:schemeClr val="accent3">
                    <a:lumMod val="50000"/>
                  </a:schemeClr>
                </a:solidFill>
              </a:rPr>
              <a:t>Output: 14x14x16</a:t>
            </a:r>
          </a:p>
        </p:txBody>
      </p:sp>
      <p:sp>
        <p:nvSpPr>
          <p:cNvPr id="12" name="Rectangular Callout 11">
            <a:extLst>
              <a:ext uri="{FF2B5EF4-FFF2-40B4-BE49-F238E27FC236}">
                <a16:creationId xmlns:a16="http://schemas.microsoft.com/office/drawing/2014/main" id="{971C5A34-B6D9-7A4B-B50F-73C5D5EE6503}"/>
              </a:ext>
            </a:extLst>
          </p:cNvPr>
          <p:cNvSpPr/>
          <p:nvPr/>
        </p:nvSpPr>
        <p:spPr>
          <a:xfrm>
            <a:off x="5145070" y="5120635"/>
            <a:ext cx="1508760" cy="1108710"/>
          </a:xfrm>
          <a:prstGeom prst="wedgeRectCallout">
            <a:avLst>
              <a:gd name="adj1" fmla="val -58712"/>
              <a:gd name="adj2" fmla="val -304511"/>
            </a:avLst>
          </a:prstGeom>
          <a:solidFill>
            <a:schemeClr val="accent3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accent3">
                    <a:lumMod val="50000"/>
                  </a:schemeClr>
                </a:solidFill>
              </a:rPr>
              <a:t>Max pooling 2x2 </a:t>
            </a:r>
          </a:p>
          <a:p>
            <a:pPr algn="ctr"/>
            <a:r>
              <a:rPr lang="en-US" sz="1600" dirty="0">
                <a:solidFill>
                  <a:schemeClr val="accent3">
                    <a:lumMod val="50000"/>
                  </a:schemeClr>
                </a:solidFill>
              </a:rPr>
              <a:t>Output: 7x7x8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Convolutional Autoencoders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107" y="1203916"/>
            <a:ext cx="10326687" cy="1237867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8" name="Rectangular Callout 7">
            <a:extLst>
              <a:ext uri="{FF2B5EF4-FFF2-40B4-BE49-F238E27FC236}">
                <a16:creationId xmlns:a16="http://schemas.microsoft.com/office/drawing/2014/main" id="{04675684-6750-3E4F-AE43-B8DAA4986E55}"/>
              </a:ext>
            </a:extLst>
          </p:cNvPr>
          <p:cNvSpPr/>
          <p:nvPr/>
        </p:nvSpPr>
        <p:spPr>
          <a:xfrm>
            <a:off x="1474470" y="3032544"/>
            <a:ext cx="1897380" cy="1108710"/>
          </a:xfrm>
          <a:prstGeom prst="wedgeRectCallout">
            <a:avLst>
              <a:gd name="adj1" fmla="val -10227"/>
              <a:gd name="adj2" fmla="val -104511"/>
            </a:avLst>
          </a:prstGeom>
          <a:solidFill>
            <a:schemeClr val="accent3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accent3">
                    <a:lumMod val="50000"/>
                  </a:schemeClr>
                </a:solidFill>
              </a:rPr>
              <a:t>16 filters (3x3x1) same padding</a:t>
            </a:r>
          </a:p>
          <a:p>
            <a:pPr algn="ctr"/>
            <a:r>
              <a:rPr lang="en-US" sz="1600" dirty="0">
                <a:solidFill>
                  <a:schemeClr val="accent3">
                    <a:lumMod val="50000"/>
                  </a:schemeClr>
                </a:solidFill>
              </a:rPr>
              <a:t>Output: 28x28x16</a:t>
            </a:r>
          </a:p>
        </p:txBody>
      </p:sp>
      <p:sp>
        <p:nvSpPr>
          <p:cNvPr id="11" name="Rectangular Callout 10">
            <a:extLst>
              <a:ext uri="{FF2B5EF4-FFF2-40B4-BE49-F238E27FC236}">
                <a16:creationId xmlns:a16="http://schemas.microsoft.com/office/drawing/2014/main" id="{7B3DAE5B-E8D8-C048-8055-1EFEC5E906A0}"/>
              </a:ext>
            </a:extLst>
          </p:cNvPr>
          <p:cNvSpPr/>
          <p:nvPr/>
        </p:nvSpPr>
        <p:spPr>
          <a:xfrm>
            <a:off x="4686880" y="3781209"/>
            <a:ext cx="2171120" cy="1108710"/>
          </a:xfrm>
          <a:prstGeom prst="wedgeRectCallout">
            <a:avLst>
              <a:gd name="adj1" fmla="val -65671"/>
              <a:gd name="adj2" fmla="val -170490"/>
            </a:avLst>
          </a:prstGeom>
          <a:solidFill>
            <a:schemeClr val="accent3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accent3">
                    <a:lumMod val="50000"/>
                  </a:schemeClr>
                </a:solidFill>
              </a:rPr>
              <a:t>8 filters (3x3x16) same</a:t>
            </a:r>
          </a:p>
          <a:p>
            <a:pPr algn="ctr"/>
            <a:r>
              <a:rPr lang="en-US" sz="1600" dirty="0">
                <a:solidFill>
                  <a:schemeClr val="accent3">
                    <a:lumMod val="50000"/>
                  </a:schemeClr>
                </a:solidFill>
              </a:rPr>
              <a:t>Output: 14x14x8</a:t>
            </a:r>
          </a:p>
        </p:txBody>
      </p:sp>
      <p:sp>
        <p:nvSpPr>
          <p:cNvPr id="13" name="Rectangular Callout 12">
            <a:extLst>
              <a:ext uri="{FF2B5EF4-FFF2-40B4-BE49-F238E27FC236}">
                <a16:creationId xmlns:a16="http://schemas.microsoft.com/office/drawing/2014/main" id="{9E25F0A2-515F-864E-BBB3-B174638AA081}"/>
              </a:ext>
            </a:extLst>
          </p:cNvPr>
          <p:cNvSpPr/>
          <p:nvPr/>
        </p:nvSpPr>
        <p:spPr>
          <a:xfrm>
            <a:off x="6972880" y="3771468"/>
            <a:ext cx="2171120" cy="1108710"/>
          </a:xfrm>
          <a:prstGeom prst="wedgeRectCallout">
            <a:avLst>
              <a:gd name="adj1" fmla="val -87256"/>
              <a:gd name="adj2" fmla="val -167397"/>
            </a:avLst>
          </a:prstGeom>
          <a:solidFill>
            <a:schemeClr val="accent3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accent3">
                    <a:lumMod val="50000"/>
                  </a:schemeClr>
                </a:solidFill>
              </a:rPr>
              <a:t>3 filters (3x3x8) same</a:t>
            </a:r>
          </a:p>
          <a:p>
            <a:pPr algn="ctr"/>
            <a:r>
              <a:rPr lang="en-US" sz="1600" dirty="0">
                <a:solidFill>
                  <a:schemeClr val="accent3">
                    <a:lumMod val="50000"/>
                  </a:schemeClr>
                </a:solidFill>
              </a:rPr>
              <a:t>Output: 7x7x3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171372-685F-F84B-911E-DFD6EF2C9F58}"/>
              </a:ext>
            </a:extLst>
          </p:cNvPr>
          <p:cNvSpPr txBox="1"/>
          <p:nvPr/>
        </p:nvSpPr>
        <p:spPr>
          <a:xfrm>
            <a:off x="8152225" y="5377366"/>
            <a:ext cx="393035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But how can we increase the dimensions of the conv layers?</a:t>
            </a:r>
            <a:br>
              <a:rPr lang="en-US" sz="2200" dirty="0"/>
            </a:br>
            <a:r>
              <a:rPr lang="en-US" sz="2200" b="1" dirty="0" err="1"/>
              <a:t>Upsampling</a:t>
            </a:r>
            <a:r>
              <a:rPr lang="en-US" sz="2200" b="1" dirty="0"/>
              <a:t>!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400527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ular Callout 17">
            <a:extLst>
              <a:ext uri="{FF2B5EF4-FFF2-40B4-BE49-F238E27FC236}">
                <a16:creationId xmlns:a16="http://schemas.microsoft.com/office/drawing/2014/main" id="{EA7889AF-558E-B044-BDAC-189D0C71B998}"/>
              </a:ext>
            </a:extLst>
          </p:cNvPr>
          <p:cNvSpPr/>
          <p:nvPr/>
        </p:nvSpPr>
        <p:spPr>
          <a:xfrm>
            <a:off x="9399560" y="5044216"/>
            <a:ext cx="2171120" cy="1108710"/>
          </a:xfrm>
          <a:prstGeom prst="wedgeRectCallout">
            <a:avLst>
              <a:gd name="adj1" fmla="val -91994"/>
              <a:gd name="adj2" fmla="val -297294"/>
            </a:avLst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accent3">
                    <a:lumMod val="50000"/>
                  </a:schemeClr>
                </a:solidFill>
              </a:rPr>
              <a:t>Upsampling</a:t>
            </a:r>
            <a:r>
              <a:rPr lang="en-US" sz="1600" dirty="0">
                <a:solidFill>
                  <a:schemeClr val="accent3">
                    <a:lumMod val="50000"/>
                  </a:schemeClr>
                </a:solidFill>
              </a:rPr>
              <a:t> 2x2</a:t>
            </a:r>
          </a:p>
          <a:p>
            <a:pPr algn="ctr"/>
            <a:r>
              <a:rPr lang="en-US" sz="1600" dirty="0">
                <a:solidFill>
                  <a:schemeClr val="accent3">
                    <a:lumMod val="50000"/>
                  </a:schemeClr>
                </a:solidFill>
              </a:rPr>
              <a:t>Output: 28x28x16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Convolutional Autoencoders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107" y="1203916"/>
            <a:ext cx="10326687" cy="1237867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1DCE8C6-3227-B240-9B93-EA499EF96D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1102" y="4780288"/>
            <a:ext cx="3322898" cy="1845127"/>
          </a:xfrm>
          <a:prstGeom prst="rect">
            <a:avLst/>
          </a:prstGeom>
        </p:spPr>
      </p:pic>
      <p:sp>
        <p:nvSpPr>
          <p:cNvPr id="13" name="Rectangular Callout 12">
            <a:extLst>
              <a:ext uri="{FF2B5EF4-FFF2-40B4-BE49-F238E27FC236}">
                <a16:creationId xmlns:a16="http://schemas.microsoft.com/office/drawing/2014/main" id="{9E25F0A2-515F-864E-BBB3-B174638AA081}"/>
              </a:ext>
            </a:extLst>
          </p:cNvPr>
          <p:cNvSpPr/>
          <p:nvPr/>
        </p:nvSpPr>
        <p:spPr>
          <a:xfrm>
            <a:off x="2012260" y="4416218"/>
            <a:ext cx="2171120" cy="1108710"/>
          </a:xfrm>
          <a:prstGeom prst="wedgeRectCallout">
            <a:avLst>
              <a:gd name="adj1" fmla="val 111218"/>
              <a:gd name="adj2" fmla="val -221005"/>
            </a:avLst>
          </a:prstGeom>
          <a:solidFill>
            <a:schemeClr val="accent3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accent3">
                    <a:lumMod val="50000"/>
                  </a:schemeClr>
                </a:solidFill>
              </a:rPr>
              <a:t>3 filters (3x3x8) same</a:t>
            </a:r>
          </a:p>
          <a:p>
            <a:pPr algn="ctr"/>
            <a:r>
              <a:rPr lang="en-US" sz="1600" dirty="0">
                <a:solidFill>
                  <a:schemeClr val="accent3">
                    <a:lumMod val="50000"/>
                  </a:schemeClr>
                </a:solidFill>
              </a:rPr>
              <a:t>Output: 7x7x3</a:t>
            </a:r>
          </a:p>
        </p:txBody>
      </p:sp>
      <p:sp>
        <p:nvSpPr>
          <p:cNvPr id="14" name="Rectangular Callout 13">
            <a:extLst>
              <a:ext uri="{FF2B5EF4-FFF2-40B4-BE49-F238E27FC236}">
                <a16:creationId xmlns:a16="http://schemas.microsoft.com/office/drawing/2014/main" id="{376CC28F-4DF2-4742-B19B-AA5F3A1DCC49}"/>
              </a:ext>
            </a:extLst>
          </p:cNvPr>
          <p:cNvSpPr/>
          <p:nvPr/>
        </p:nvSpPr>
        <p:spPr>
          <a:xfrm>
            <a:off x="5566991" y="3429000"/>
            <a:ext cx="2171120" cy="1108710"/>
          </a:xfrm>
          <a:prstGeom prst="wedgeRectCallout">
            <a:avLst>
              <a:gd name="adj1" fmla="val 8560"/>
              <a:gd name="adj2" fmla="val -159150"/>
            </a:avLst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accent3">
                    <a:lumMod val="50000"/>
                  </a:schemeClr>
                </a:solidFill>
              </a:rPr>
              <a:t>Upsampling</a:t>
            </a:r>
            <a:r>
              <a:rPr lang="en-US" sz="1600" dirty="0">
                <a:solidFill>
                  <a:schemeClr val="accent3">
                    <a:lumMod val="50000"/>
                  </a:schemeClr>
                </a:solidFill>
              </a:rPr>
              <a:t> 2x2</a:t>
            </a:r>
          </a:p>
          <a:p>
            <a:pPr algn="ctr"/>
            <a:r>
              <a:rPr lang="en-US" sz="1600" dirty="0">
                <a:solidFill>
                  <a:schemeClr val="accent3">
                    <a:lumMod val="50000"/>
                  </a:schemeClr>
                </a:solidFill>
              </a:rPr>
              <a:t>Output: 14x14x3</a:t>
            </a:r>
          </a:p>
        </p:txBody>
      </p:sp>
      <p:sp>
        <p:nvSpPr>
          <p:cNvPr id="15" name="Rectangular Callout 14">
            <a:extLst>
              <a:ext uri="{FF2B5EF4-FFF2-40B4-BE49-F238E27FC236}">
                <a16:creationId xmlns:a16="http://schemas.microsoft.com/office/drawing/2014/main" id="{A803A44D-8E3D-D542-A507-9213756EF4F8}"/>
              </a:ext>
            </a:extLst>
          </p:cNvPr>
          <p:cNvSpPr/>
          <p:nvPr/>
        </p:nvSpPr>
        <p:spPr>
          <a:xfrm>
            <a:off x="8314000" y="3338366"/>
            <a:ext cx="2171120" cy="1108710"/>
          </a:xfrm>
          <a:prstGeom prst="wedgeRectCallout">
            <a:avLst>
              <a:gd name="adj1" fmla="val -68829"/>
              <a:gd name="adj2" fmla="val -141624"/>
            </a:avLst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accent3">
                    <a:lumMod val="50000"/>
                  </a:schemeClr>
                </a:solidFill>
              </a:rPr>
              <a:t>16 filters (3x3x3) same</a:t>
            </a:r>
          </a:p>
          <a:p>
            <a:pPr algn="ctr"/>
            <a:r>
              <a:rPr lang="en-US" sz="1600" dirty="0">
                <a:solidFill>
                  <a:schemeClr val="accent3">
                    <a:lumMod val="50000"/>
                  </a:schemeClr>
                </a:solidFill>
              </a:rPr>
              <a:t>Output: 14x14x16</a:t>
            </a:r>
          </a:p>
        </p:txBody>
      </p:sp>
      <p:sp>
        <p:nvSpPr>
          <p:cNvPr id="19" name="Rectangular Callout 18">
            <a:extLst>
              <a:ext uri="{FF2B5EF4-FFF2-40B4-BE49-F238E27FC236}">
                <a16:creationId xmlns:a16="http://schemas.microsoft.com/office/drawing/2014/main" id="{4FD91809-FB37-B840-9963-BD82C576C9EA}"/>
              </a:ext>
            </a:extLst>
          </p:cNvPr>
          <p:cNvSpPr/>
          <p:nvPr/>
        </p:nvSpPr>
        <p:spPr>
          <a:xfrm>
            <a:off x="9817680" y="2079934"/>
            <a:ext cx="2171120" cy="1108710"/>
          </a:xfrm>
          <a:prstGeom prst="wedgeRectCallout">
            <a:avLst>
              <a:gd name="adj1" fmla="val -67776"/>
              <a:gd name="adj2" fmla="val -57088"/>
            </a:avLst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accent3">
                    <a:lumMod val="50000"/>
                  </a:schemeClr>
                </a:solidFill>
              </a:rPr>
              <a:t>1 filter (3x3x16) same</a:t>
            </a:r>
          </a:p>
          <a:p>
            <a:pPr algn="ctr"/>
            <a:r>
              <a:rPr lang="en-US" sz="1600" dirty="0">
                <a:solidFill>
                  <a:schemeClr val="accent3">
                    <a:lumMod val="50000"/>
                  </a:schemeClr>
                </a:solidFill>
              </a:rPr>
              <a:t>Output: 28x28x1</a:t>
            </a:r>
          </a:p>
        </p:txBody>
      </p:sp>
    </p:spTree>
    <p:extLst>
      <p:ext uri="{BB962C8B-B14F-4D97-AF65-F5344CB8AC3E}">
        <p14:creationId xmlns:p14="http://schemas.microsoft.com/office/powerpoint/2010/main" val="772578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4" grpId="0" animBg="1"/>
      <p:bldP spid="15" grpId="0" animBg="1"/>
      <p:bldP spid="1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Convolutional Autoencoders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664" y="1207008"/>
            <a:ext cx="10326687" cy="1237867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7688F1-AFBE-E445-9B10-FE8434DC2FF1}"/>
              </a:ext>
            </a:extLst>
          </p:cNvPr>
          <p:cNvSpPr txBox="1"/>
          <p:nvPr/>
        </p:nvSpPr>
        <p:spPr>
          <a:xfrm>
            <a:off x="649874" y="3795462"/>
            <a:ext cx="1858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0"/>
                <a:ea typeface="Karla" pitchFamily="2" charset="0"/>
              </a:rPr>
              <a:t>Original Images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6705DB-6F52-9142-A0FB-3FB020C265E9}"/>
              </a:ext>
            </a:extLst>
          </p:cNvPr>
          <p:cNvSpPr txBox="1"/>
          <p:nvPr/>
        </p:nvSpPr>
        <p:spPr>
          <a:xfrm>
            <a:off x="649874" y="4887198"/>
            <a:ext cx="2575926" cy="659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0"/>
                <a:ea typeface="Karla" pitchFamily="2" charset="0"/>
              </a:rPr>
              <a:t>Reconstructed Images with </a:t>
            </a:r>
            <a:r>
              <a:rPr lang="en-US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0"/>
                <a:ea typeface="Karla" pitchFamily="2" charset="0"/>
              </a:rPr>
              <a:t>DeepFCN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0"/>
                <a:ea typeface="Karla" pitchFamily="2" charset="0"/>
              </a:rPr>
              <a:t> AE</a:t>
            </a:r>
          </a:p>
        </p:txBody>
      </p:sp>
      <p:pic>
        <p:nvPicPr>
          <p:cNvPr id="15" name="Content Placeholder 4">
            <a:extLst>
              <a:ext uri="{FF2B5EF4-FFF2-40B4-BE49-F238E27FC236}">
                <a16:creationId xmlns:a16="http://schemas.microsoft.com/office/drawing/2014/main" id="{5B9F242B-0259-9B49-8651-6D5954D9D4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1695" y="3527553"/>
            <a:ext cx="5712305" cy="2439178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828509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Convolutional Autoencoders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664" y="1207008"/>
            <a:ext cx="10326687" cy="1237867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1272" y="3519641"/>
            <a:ext cx="5716451" cy="244094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F7688F1-AFBE-E445-9B10-FE8434DC2FF1}"/>
              </a:ext>
            </a:extLst>
          </p:cNvPr>
          <p:cNvSpPr txBox="1"/>
          <p:nvPr/>
        </p:nvSpPr>
        <p:spPr>
          <a:xfrm>
            <a:off x="649874" y="3795462"/>
            <a:ext cx="1858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0"/>
                <a:ea typeface="Karla" pitchFamily="2" charset="0"/>
              </a:rPr>
              <a:t>Original Images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6705DB-6F52-9142-A0FB-3FB020C265E9}"/>
              </a:ext>
            </a:extLst>
          </p:cNvPr>
          <p:cNvSpPr txBox="1"/>
          <p:nvPr/>
        </p:nvSpPr>
        <p:spPr>
          <a:xfrm>
            <a:off x="649874" y="4887198"/>
            <a:ext cx="2575926" cy="659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0"/>
                <a:ea typeface="Karla" pitchFamily="2" charset="0"/>
              </a:rPr>
              <a:t>Reconstructed Images with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0"/>
                <a:ea typeface="Karla" pitchFamily="2" charset="0"/>
              </a:rPr>
              <a:t>Conv AE</a:t>
            </a:r>
          </a:p>
        </p:txBody>
      </p:sp>
    </p:spTree>
    <p:extLst>
      <p:ext uri="{BB962C8B-B14F-4D97-AF65-F5344CB8AC3E}">
        <p14:creationId xmlns:p14="http://schemas.microsoft.com/office/powerpoint/2010/main" val="37056475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Regularization of Autoencoders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1121518" cy="2111143"/>
          </a:xfrm>
        </p:spPr>
        <p:txBody>
          <a:bodyPr/>
          <a:lstStyle/>
          <a:p>
            <a:endParaRPr lang="en-US" sz="2800" dirty="0"/>
          </a:p>
          <a:p>
            <a:pPr marL="342900" indent="-342900">
              <a:buFont typeface="Arial" charset="0"/>
              <a:buChar char="•"/>
            </a:pPr>
            <a:r>
              <a:rPr lang="en-US" sz="2800" dirty="0"/>
              <a:t>Sparse autoencoders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Contractive autoencoders</a:t>
            </a:r>
            <a:endParaRPr lang="en-US" sz="2800" dirty="0"/>
          </a:p>
          <a:p>
            <a:pPr marL="342900" indent="-342900">
              <a:buFont typeface="Arial" charset="0"/>
              <a:buChar char="•"/>
            </a:pPr>
            <a:r>
              <a:rPr lang="en-US" sz="2800" dirty="0"/>
              <a:t>Denoising autoencoders</a:t>
            </a:r>
            <a:endParaRPr lang="en-US" sz="2800" i="1" dirty="0"/>
          </a:p>
        </p:txBody>
      </p:sp>
    </p:spTree>
    <p:extLst>
      <p:ext uri="{BB962C8B-B14F-4D97-AF65-F5344CB8AC3E}">
        <p14:creationId xmlns:p14="http://schemas.microsoft.com/office/powerpoint/2010/main" val="1114390465"/>
      </p:ext>
    </p:extLst>
  </p:cSld>
  <p:clrMapOvr>
    <a:masterClrMapping/>
  </p:clrMapOvr>
</p:sld>
</file>

<file path=ppt/theme/theme1.xml><?xml version="1.0" encoding="utf-8"?>
<a:theme xmlns:a="http://schemas.openxmlformats.org/drawingml/2006/main" name="GEC_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CS109B_template" id="{F5F00624-00A9-874F-B784-A35A96185B41}" vid="{39D723E7-92C0-1845-A752-6B8EA907994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CS109B_template</Template>
  <TotalTime>30746</TotalTime>
  <Words>1258</Words>
  <Application>Microsoft Macintosh PowerPoint</Application>
  <PresentationFormat>Widescreen</PresentationFormat>
  <Paragraphs>184</Paragraphs>
  <Slides>26</Slides>
  <Notes>15</Notes>
  <HiddenSlides>3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Arial</vt:lpstr>
      <vt:lpstr>Calibri</vt:lpstr>
      <vt:lpstr>Cambria</vt:lpstr>
      <vt:lpstr>Cambria Math</vt:lpstr>
      <vt:lpstr>Karla</vt:lpstr>
      <vt:lpstr>GEC_template</vt:lpstr>
      <vt:lpstr>PowerPoint Presentation</vt:lpstr>
      <vt:lpstr>Outline </vt:lpstr>
      <vt:lpstr>Autoencoder with fully connected layers</vt:lpstr>
      <vt:lpstr>Convolutional Autoencoders</vt:lpstr>
      <vt:lpstr>Convolutional Autoencoders</vt:lpstr>
      <vt:lpstr>Convolutional Autoencoders</vt:lpstr>
      <vt:lpstr>Convolutional Autoencoders</vt:lpstr>
      <vt:lpstr>Convolutional Autoencoders</vt:lpstr>
      <vt:lpstr>Regularization of Autoencoders</vt:lpstr>
      <vt:lpstr>Sparse Autoencoders</vt:lpstr>
      <vt:lpstr>Sparse Autoencoders</vt:lpstr>
      <vt:lpstr>Sparse Autoencoders</vt:lpstr>
      <vt:lpstr>Sparse Autoencoders</vt:lpstr>
      <vt:lpstr>Contractive Autoencoders</vt:lpstr>
      <vt:lpstr>Contractive Autoencoders</vt:lpstr>
      <vt:lpstr>Denoising Autoencoders</vt:lpstr>
      <vt:lpstr>Applications of Autoencoders</vt:lpstr>
      <vt:lpstr>Denoising images</vt:lpstr>
      <vt:lpstr>Blending</vt:lpstr>
      <vt:lpstr>Content Blending</vt:lpstr>
      <vt:lpstr>Representation blending</vt:lpstr>
      <vt:lpstr>Representation blending (cont)</vt:lpstr>
      <vt:lpstr>Representation blending </vt:lpstr>
      <vt:lpstr>Blending Latent Variables</vt:lpstr>
      <vt:lpstr>Problems with Autoencoders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Matthaiakis, Marios</cp:lastModifiedBy>
  <cp:revision>415</cp:revision>
  <cp:lastPrinted>2019-04-10T17:05:58Z</cp:lastPrinted>
  <dcterms:created xsi:type="dcterms:W3CDTF">2018-06-13T00:26:17Z</dcterms:created>
  <dcterms:modified xsi:type="dcterms:W3CDTF">2021-04-02T04:11:36Z</dcterms:modified>
</cp:coreProperties>
</file>